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256" r:id="rId2"/>
    <p:sldId id="257" r:id="rId3"/>
    <p:sldId id="259" r:id="rId4"/>
    <p:sldId id="260" r:id="rId5"/>
    <p:sldId id="261" r:id="rId6"/>
    <p:sldId id="262" r:id="rId7"/>
    <p:sldId id="263" r:id="rId8"/>
    <p:sldId id="264" r:id="rId9"/>
    <p:sldId id="265" r:id="rId10"/>
    <p:sldId id="258"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96" r:id="rId33"/>
    <p:sldId id="287" r:id="rId34"/>
    <p:sldId id="288" r:id="rId35"/>
    <p:sldId id="289" r:id="rId36"/>
    <p:sldId id="290" r:id="rId37"/>
    <p:sldId id="291" r:id="rId38"/>
    <p:sldId id="292" r:id="rId39"/>
    <p:sldId id="293" r:id="rId40"/>
    <p:sldId id="294" r:id="rId41"/>
    <p:sldId id="295" r:id="rId42"/>
    <p:sldId id="297" r:id="rId43"/>
    <p:sldId id="298" r:id="rId44"/>
    <p:sldId id="299" r:id="rId45"/>
    <p:sldId id="300" r:id="rId46"/>
    <p:sldId id="301" r:id="rId47"/>
    <p:sldId id="303" r:id="rId48"/>
    <p:sldId id="304" r:id="rId49"/>
    <p:sldId id="302"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40" r:id="rId69"/>
    <p:sldId id="323" r:id="rId70"/>
    <p:sldId id="324" r:id="rId71"/>
    <p:sldId id="325" r:id="rId72"/>
    <p:sldId id="341" r:id="rId73"/>
    <p:sldId id="326" r:id="rId74"/>
    <p:sldId id="327" r:id="rId75"/>
    <p:sldId id="328" r:id="rId76"/>
    <p:sldId id="329" r:id="rId77"/>
    <p:sldId id="330" r:id="rId78"/>
    <p:sldId id="342" r:id="rId79"/>
    <p:sldId id="331" r:id="rId80"/>
    <p:sldId id="332" r:id="rId81"/>
    <p:sldId id="333" r:id="rId82"/>
    <p:sldId id="334" r:id="rId83"/>
    <p:sldId id="337" r:id="rId84"/>
    <p:sldId id="335" r:id="rId85"/>
    <p:sldId id="338" r:id="rId86"/>
    <p:sldId id="336" r:id="rId87"/>
    <p:sldId id="343" r:id="rId88"/>
    <p:sldId id="339"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6" d="100"/>
          <a:sy n="36" d="100"/>
        </p:scale>
        <p:origin x="-84" y="-8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3B333C-04FF-4B9E-8522-26AFC068167F}" type="datetimeFigureOut">
              <a:rPr lang="en-US" smtClean="0"/>
              <a:pPr/>
              <a:t>9/9/2012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4CDDFD-D88A-457F-B1A4-8098C7EF32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74CDDFD-D88A-457F-B1A4-8098C7EF3266}"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A7F497-E0D6-4AA0-A01D-D554EA29287C}" type="datetimeFigureOut">
              <a:rPr lang="en-US" smtClean="0"/>
              <a:pPr/>
              <a:t>9/9/2012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A7F497-E0D6-4AA0-A01D-D554EA29287C}" type="datetimeFigureOut">
              <a:rPr lang="en-US" smtClean="0"/>
              <a:pPr/>
              <a:t>9/9/2012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A7F497-E0D6-4AA0-A01D-D554EA29287C}" type="datetimeFigureOut">
              <a:rPr lang="en-US" smtClean="0"/>
              <a:pPr/>
              <a:t>9/9/2012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A7F497-E0D6-4AA0-A01D-D554EA29287C}" type="datetimeFigureOut">
              <a:rPr lang="en-US" smtClean="0"/>
              <a:pPr/>
              <a:t>9/9/2012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A7F497-E0D6-4AA0-A01D-D554EA29287C}" type="datetimeFigureOut">
              <a:rPr lang="en-US" smtClean="0"/>
              <a:pPr/>
              <a:t>9/9/2012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A7F497-E0D6-4AA0-A01D-D554EA29287C}" type="datetimeFigureOut">
              <a:rPr lang="en-US" smtClean="0"/>
              <a:pPr/>
              <a:t>9/9/2012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A7F497-E0D6-4AA0-A01D-D554EA29287C}" type="datetimeFigureOut">
              <a:rPr lang="en-US" smtClean="0"/>
              <a:pPr/>
              <a:t>9/9/2012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A7F497-E0D6-4AA0-A01D-D554EA29287C}" type="datetimeFigureOut">
              <a:rPr lang="en-US" smtClean="0"/>
              <a:pPr/>
              <a:t>9/9/2012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A7F497-E0D6-4AA0-A01D-D554EA29287C}" type="datetimeFigureOut">
              <a:rPr lang="en-US" smtClean="0"/>
              <a:pPr/>
              <a:t>9/9/2012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A7F497-E0D6-4AA0-A01D-D554EA29287C}" type="datetimeFigureOut">
              <a:rPr lang="en-US" smtClean="0"/>
              <a:pPr/>
              <a:t>9/9/2012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A7F497-E0D6-4AA0-A01D-D554EA29287C}" type="datetimeFigureOut">
              <a:rPr lang="en-US" smtClean="0"/>
              <a:pPr/>
              <a:t>9/9/2012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6E315C-C5A7-45E2-89BD-40D931D8D5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A7F497-E0D6-4AA0-A01D-D554EA29287C}" type="datetimeFigureOut">
              <a:rPr lang="en-US" smtClean="0"/>
              <a:pPr/>
              <a:t>9/9/2012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E315C-C5A7-45E2-89BD-40D931D8D5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8.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 Target="slide68.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7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 Target="slide78.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 Target="slide8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normAutofit/>
          </a:bodyPr>
          <a:lstStyle/>
          <a:p>
            <a:r>
              <a:rPr lang="en-US" sz="5400" dirty="0" smtClean="0"/>
              <a:t> General Bonding Concepts</a:t>
            </a:r>
            <a:endParaRPr lang="en-US" sz="5400" dirty="0"/>
          </a:p>
        </p:txBody>
      </p:sp>
      <p:sp>
        <p:nvSpPr>
          <p:cNvPr id="3" name="Subtitle 2"/>
          <p:cNvSpPr>
            <a:spLocks noGrp="1"/>
          </p:cNvSpPr>
          <p:nvPr>
            <p:ph type="subTitle" idx="1"/>
          </p:nvPr>
        </p:nvSpPr>
        <p:spPr/>
        <p:txBody>
          <a:bodyPr>
            <a:normAutofit/>
          </a:bodyPr>
          <a:lstStyle/>
          <a:p>
            <a:r>
              <a:rPr lang="en-US" sz="4000" dirty="0" smtClean="0">
                <a:solidFill>
                  <a:schemeClr val="tx1"/>
                </a:solidFill>
              </a:rPr>
              <a:t>Chapter 8 Sections 1-12 only</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Discuss relationship between bond energy and bond length </a:t>
            </a:r>
            <a:endParaRPr lang="en-US" dirty="0" smtClean="0"/>
          </a:p>
          <a:p>
            <a:r>
              <a:rPr lang="en-US" b="1" dirty="0" smtClean="0"/>
              <a:t>Discuss how electronegativity impacts bonding</a:t>
            </a:r>
            <a:endParaRPr lang="en-US" dirty="0" smtClean="0"/>
          </a:p>
          <a:p>
            <a:r>
              <a:rPr lang="en-US" b="1" dirty="0" smtClean="0"/>
              <a:t>Determine if a bond will be polar, if so show dipole moment</a:t>
            </a:r>
            <a:endParaRPr lang="en-US" dirty="0" smtClean="0"/>
          </a:p>
          <a:p>
            <a:r>
              <a:rPr lang="en-US" b="1" dirty="0" smtClean="0"/>
              <a:t>Define </a:t>
            </a:r>
            <a:r>
              <a:rPr lang="en-US" b="1" dirty="0"/>
              <a:t>bond, bond energy, bond length, dipole moment</a:t>
            </a:r>
            <a:endParaRPr lang="en-US" dirty="0"/>
          </a:p>
          <a:p>
            <a:r>
              <a:rPr lang="en-US" b="1" dirty="0" smtClean="0"/>
              <a:t>Explain </a:t>
            </a:r>
            <a:r>
              <a:rPr lang="en-US" b="1" dirty="0"/>
              <a:t>the three forces at work when atoms bond</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Relate Bond Energy and Bond </a:t>
            </a:r>
            <a:r>
              <a:rPr lang="en-US" dirty="0" smtClean="0"/>
              <a:t>Length</a:t>
            </a:r>
            <a:endParaRPr lang="en-US" dirty="0"/>
          </a:p>
        </p:txBody>
      </p:sp>
      <p:sp>
        <p:nvSpPr>
          <p:cNvPr id="3" name="Content Placeholder 2"/>
          <p:cNvSpPr>
            <a:spLocks noGrp="1"/>
          </p:cNvSpPr>
          <p:nvPr>
            <p:ph idx="1"/>
          </p:nvPr>
        </p:nvSpPr>
        <p:spPr>
          <a:xfrm>
            <a:off x="0" y="1600200"/>
            <a:ext cx="9144000" cy="4525963"/>
          </a:xfrm>
        </p:spPr>
        <p:txBody>
          <a:bodyPr>
            <a:normAutofit/>
          </a:bodyPr>
          <a:lstStyle/>
          <a:p>
            <a:r>
              <a:rPr lang="en-US" sz="3600" dirty="0"/>
              <a:t>Finish this statement:</a:t>
            </a:r>
          </a:p>
          <a:p>
            <a:pPr lvl="2"/>
            <a:r>
              <a:rPr lang="en-US" sz="3600" dirty="0"/>
              <a:t>as bond length decreases bond </a:t>
            </a:r>
            <a:r>
              <a:rPr lang="en-US" sz="3600" dirty="0" smtClean="0"/>
              <a:t>energy… </a:t>
            </a:r>
          </a:p>
          <a:p>
            <a:pPr>
              <a:buNone/>
            </a:pPr>
            <a:endParaRPr lang="en-US" sz="3600" dirty="0" smtClean="0"/>
          </a:p>
          <a:p>
            <a:pPr>
              <a:buNone/>
            </a:pPr>
            <a:r>
              <a:rPr lang="en-US" sz="3600" dirty="0"/>
              <a:t>	</a:t>
            </a:r>
            <a:r>
              <a:rPr lang="en-US" sz="3600" dirty="0" smtClean="0"/>
              <a:t>			INCREASES</a:t>
            </a:r>
            <a:endParaRPr lang="en-US" sz="3600" dirty="0"/>
          </a:p>
          <a:p>
            <a:pPr>
              <a:buNone/>
            </a:pPr>
            <a:r>
              <a:rPr lang="en-US" sz="3600" dirty="0"/>
              <a:t>Defend using Coulomb's </a:t>
            </a:r>
            <a:r>
              <a:rPr lang="en-US" sz="3600" dirty="0" smtClean="0"/>
              <a:t>Law:</a:t>
            </a:r>
            <a:endParaRPr lang="en-US" sz="3600" dirty="0"/>
          </a:p>
          <a:p>
            <a:pPr>
              <a:buNone/>
            </a:pPr>
            <a:endParaRPr lang="en-US" sz="3600" dirty="0"/>
          </a:p>
        </p:txBody>
      </p:sp>
      <p:sp>
        <p:nvSpPr>
          <p:cNvPr id="4" name="Rectangle 3"/>
          <p:cNvSpPr/>
          <p:nvPr/>
        </p:nvSpPr>
        <p:spPr>
          <a:xfrm>
            <a:off x="2590800" y="3505200"/>
            <a:ext cx="25908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1506" name="Object 2"/>
          <p:cNvGraphicFramePr>
            <a:graphicFrameLocks noChangeAspect="1"/>
          </p:cNvGraphicFramePr>
          <p:nvPr/>
        </p:nvGraphicFramePr>
        <p:xfrm>
          <a:off x="457200" y="4953000"/>
          <a:ext cx="6392863" cy="1206500"/>
        </p:xfrm>
        <a:graphic>
          <a:graphicData uri="http://schemas.openxmlformats.org/presentationml/2006/ole">
            <p:oleObj spid="_x0000_s21506" name="Equation" r:id="rId3" imgW="1841400" imgH="431640" progId="Equation.3">
              <p:embed/>
            </p:oleObj>
          </a:graphicData>
        </a:graphic>
      </p:graphicFrame>
      <p:sp>
        <p:nvSpPr>
          <p:cNvPr id="6" name="Rectangle 5"/>
          <p:cNvSpPr/>
          <p:nvPr/>
        </p:nvSpPr>
        <p:spPr>
          <a:xfrm>
            <a:off x="457200" y="4953000"/>
            <a:ext cx="62484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ppt_x"/>
                                          </p:val>
                                        </p:tav>
                                      </p:tavLst>
                                    </p:anim>
                                    <p:anim calcmode="lin" valueType="num">
                                      <p:cBhvr additive="base">
                                        <p:cTn id="13" dur="500"/>
                                        <p:tgtEl>
                                          <p:spTgt spid="6"/>
                                        </p:tgtEl>
                                        <p:attrNameLst>
                                          <p:attrName>ppt_y</p:attrName>
                                        </p:attrNameLst>
                                      </p:cBhvr>
                                      <p:tavLst>
                                        <p:tav tm="0">
                                          <p:val>
                                            <p:strVal val="ppt_y"/>
                                          </p:val>
                                        </p:tav>
                                        <p:tav tm="100000">
                                          <p:val>
                                            <p:strVal val="1+ppt_h/2"/>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about two same type atoms</a:t>
            </a:r>
            <a:r>
              <a:rPr lang="en-US" dirty="0" smtClean="0"/>
              <a:t>?</a:t>
            </a:r>
            <a:endParaRPr lang="en-US" dirty="0"/>
          </a:p>
        </p:txBody>
      </p:sp>
      <p:sp>
        <p:nvSpPr>
          <p:cNvPr id="3" name="Content Placeholder 2"/>
          <p:cNvSpPr>
            <a:spLocks noGrp="1"/>
          </p:cNvSpPr>
          <p:nvPr>
            <p:ph idx="1"/>
          </p:nvPr>
        </p:nvSpPr>
        <p:spPr>
          <a:xfrm>
            <a:off x="381000" y="1219200"/>
            <a:ext cx="8305800" cy="5334000"/>
          </a:xfrm>
        </p:spPr>
        <p:txBody>
          <a:bodyPr>
            <a:normAutofit fontScale="92500" lnSpcReduction="10000"/>
          </a:bodyPr>
          <a:lstStyle/>
          <a:p>
            <a:r>
              <a:rPr lang="en-US" dirty="0" smtClean="0"/>
              <a:t>Example            H:H</a:t>
            </a:r>
            <a:endParaRPr lang="en-US" dirty="0"/>
          </a:p>
          <a:p>
            <a:r>
              <a:rPr lang="en-US" dirty="0"/>
              <a:t>A bond will form if the energy of the aggregate is lower than that of the separated ions or </a:t>
            </a:r>
            <a:r>
              <a:rPr lang="en-US" dirty="0" smtClean="0"/>
              <a:t>atoms    (p</a:t>
            </a:r>
            <a:r>
              <a:rPr lang="en-US" dirty="0"/>
              <a:t>. 331) </a:t>
            </a:r>
            <a:endParaRPr lang="en-US" dirty="0" smtClean="0"/>
          </a:p>
          <a:p>
            <a:endParaRPr lang="en-US" dirty="0"/>
          </a:p>
          <a:p>
            <a:endParaRPr lang="en-US" dirty="0"/>
          </a:p>
          <a:p>
            <a:pPr>
              <a:buNone/>
            </a:pPr>
            <a:endParaRPr lang="en-US" dirty="0" smtClean="0"/>
          </a:p>
          <a:p>
            <a:pPr>
              <a:buNone/>
            </a:pPr>
            <a:endParaRPr lang="en-US" dirty="0" smtClean="0"/>
          </a:p>
          <a:p>
            <a:pPr>
              <a:buNone/>
            </a:pPr>
            <a:endParaRPr lang="en-US" dirty="0"/>
          </a:p>
          <a:p>
            <a:pPr>
              <a:buNone/>
            </a:pPr>
            <a:r>
              <a:rPr lang="en-US" sz="2400" dirty="0" smtClean="0"/>
              <a:t>Picture from:</a:t>
            </a:r>
          </a:p>
          <a:p>
            <a:pPr>
              <a:buNone/>
            </a:pPr>
            <a:r>
              <a:rPr lang="en-US" sz="2400" dirty="0" smtClean="0"/>
              <a:t>chemkb.cs.iupui.edu</a:t>
            </a:r>
          </a:p>
          <a:p>
            <a:endParaRPr lang="en-US" dirty="0"/>
          </a:p>
        </p:txBody>
      </p:sp>
      <p:pic>
        <p:nvPicPr>
          <p:cNvPr id="5" name="Picture 4" descr="H2_bonding_F1.png"/>
          <p:cNvPicPr>
            <a:picLocks noChangeAspect="1"/>
          </p:cNvPicPr>
          <p:nvPr/>
        </p:nvPicPr>
        <p:blipFill>
          <a:blip r:embed="rId2" cstate="print"/>
          <a:stretch>
            <a:fillRect/>
          </a:stretch>
        </p:blipFill>
        <p:spPr>
          <a:xfrm>
            <a:off x="3105510" y="2590800"/>
            <a:ext cx="6038491" cy="4267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Bonding between same type ions</a:t>
            </a:r>
            <a:endParaRPr lang="en-US" dirty="0"/>
          </a:p>
        </p:txBody>
      </p:sp>
      <p:sp>
        <p:nvSpPr>
          <p:cNvPr id="3" name="Content Placeholder 2"/>
          <p:cNvSpPr>
            <a:spLocks noGrp="1"/>
          </p:cNvSpPr>
          <p:nvPr>
            <p:ph idx="1"/>
          </p:nvPr>
        </p:nvSpPr>
        <p:spPr/>
        <p:txBody>
          <a:bodyPr/>
          <a:lstStyle/>
          <a:p>
            <a:r>
              <a:rPr lang="en-US" dirty="0" smtClean="0"/>
              <a:t>These are covalent bonds.</a:t>
            </a:r>
          </a:p>
          <a:p>
            <a:pPr>
              <a:buNone/>
            </a:pPr>
            <a:endParaRPr lang="en-US" dirty="0" smtClean="0"/>
          </a:p>
          <a:p>
            <a:r>
              <a:rPr lang="en-US" dirty="0" smtClean="0"/>
              <a:t>Bond Length is defined as the distance where the lowest energy is achieved.</a:t>
            </a:r>
          </a:p>
          <a:p>
            <a:endParaRPr lang="en-US" dirty="0"/>
          </a:p>
          <a:p>
            <a:r>
              <a:rPr lang="en-US" dirty="0" smtClean="0"/>
              <a:t>Several forces are involved to establish bond length</a:t>
            </a:r>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r>
              <a:rPr lang="en-US" dirty="0"/>
              <a:t>The Forces at </a:t>
            </a:r>
            <a:r>
              <a:rPr lang="en-US" dirty="0" smtClean="0"/>
              <a:t>Work</a:t>
            </a:r>
            <a:br>
              <a:rPr lang="en-US" dirty="0" smtClean="0"/>
            </a:br>
            <a:r>
              <a:rPr lang="en-US" sz="2700" dirty="0" smtClean="0"/>
              <a:t>When same type atoms interact you get a covalent bond.</a:t>
            </a:r>
            <a:br>
              <a:rPr lang="en-US" sz="2700" dirty="0" smtClean="0"/>
            </a:br>
            <a:r>
              <a:rPr lang="en-US" sz="2400" dirty="0" smtClean="0"/>
              <a:t>The following forces must be balanced for a covalent bond to occur:</a:t>
            </a:r>
            <a:r>
              <a:rPr lang="en-US" dirty="0" smtClean="0"/>
              <a:t/>
            </a:r>
            <a:br>
              <a:rPr lang="en-US" dirty="0" smtClean="0"/>
            </a:br>
            <a:endParaRPr lang="en-US" dirty="0"/>
          </a:p>
        </p:txBody>
      </p:sp>
      <p:sp>
        <p:nvSpPr>
          <p:cNvPr id="4" name="Text Placeholder 3"/>
          <p:cNvSpPr>
            <a:spLocks noGrp="1"/>
          </p:cNvSpPr>
          <p:nvPr>
            <p:ph type="body" idx="1"/>
          </p:nvPr>
        </p:nvSpPr>
        <p:spPr>
          <a:xfrm>
            <a:off x="304800" y="2057400"/>
            <a:ext cx="4040188" cy="609601"/>
          </a:xfrm>
        </p:spPr>
        <p:txBody>
          <a:bodyPr>
            <a:normAutofit/>
          </a:bodyPr>
          <a:lstStyle/>
          <a:p>
            <a:r>
              <a:rPr lang="en-US" b="0" dirty="0"/>
              <a:t>Type of interaction</a:t>
            </a:r>
            <a:r>
              <a:rPr lang="en-US" b="0" dirty="0" smtClean="0"/>
              <a:t>:</a:t>
            </a:r>
            <a:endParaRPr lang="en-US" b="0" dirty="0"/>
          </a:p>
        </p:txBody>
      </p:sp>
      <p:sp>
        <p:nvSpPr>
          <p:cNvPr id="3" name="Content Placeholder 2"/>
          <p:cNvSpPr>
            <a:spLocks noGrp="1"/>
          </p:cNvSpPr>
          <p:nvPr>
            <p:ph sz="half" idx="2"/>
          </p:nvPr>
        </p:nvSpPr>
        <p:spPr>
          <a:xfrm>
            <a:off x="304800" y="2590800"/>
            <a:ext cx="4040188" cy="3840162"/>
          </a:xfrm>
        </p:spPr>
        <p:txBody>
          <a:bodyPr/>
          <a:lstStyle/>
          <a:p>
            <a:endParaRPr lang="en-US" dirty="0"/>
          </a:p>
          <a:p>
            <a:r>
              <a:rPr lang="en-US" dirty="0" smtClean="0"/>
              <a:t>Proton  </a:t>
            </a:r>
            <a:r>
              <a:rPr lang="en-US" dirty="0" err="1" smtClean="0"/>
              <a:t>vs</a:t>
            </a:r>
            <a:r>
              <a:rPr lang="en-US" dirty="0" smtClean="0"/>
              <a:t> Proton</a:t>
            </a:r>
          </a:p>
          <a:p>
            <a:endParaRPr lang="en-US" dirty="0"/>
          </a:p>
          <a:p>
            <a:r>
              <a:rPr lang="en-US" dirty="0" smtClean="0"/>
              <a:t>Proton </a:t>
            </a:r>
            <a:r>
              <a:rPr lang="en-US" dirty="0" err="1" smtClean="0"/>
              <a:t>vs</a:t>
            </a:r>
            <a:r>
              <a:rPr lang="en-US" dirty="0" smtClean="0"/>
              <a:t> Electron</a:t>
            </a:r>
          </a:p>
          <a:p>
            <a:endParaRPr lang="en-US" dirty="0"/>
          </a:p>
          <a:p>
            <a:r>
              <a:rPr lang="en-US" dirty="0" smtClean="0"/>
              <a:t>Electron </a:t>
            </a:r>
            <a:r>
              <a:rPr lang="en-US" dirty="0" err="1" smtClean="0"/>
              <a:t>vs</a:t>
            </a:r>
            <a:r>
              <a:rPr lang="en-US" dirty="0" smtClean="0"/>
              <a:t> Electron</a:t>
            </a:r>
            <a:endParaRPr lang="en-US" dirty="0"/>
          </a:p>
        </p:txBody>
      </p:sp>
      <p:sp>
        <p:nvSpPr>
          <p:cNvPr id="5" name="Text Placeholder 4"/>
          <p:cNvSpPr>
            <a:spLocks noGrp="1"/>
          </p:cNvSpPr>
          <p:nvPr>
            <p:ph type="body" sz="quarter" idx="3"/>
          </p:nvPr>
        </p:nvSpPr>
        <p:spPr>
          <a:xfrm>
            <a:off x="4648200" y="1981200"/>
            <a:ext cx="4041775" cy="639762"/>
          </a:xfrm>
        </p:spPr>
        <p:txBody>
          <a:bodyPr/>
          <a:lstStyle/>
          <a:p>
            <a:r>
              <a:rPr lang="en-US" b="0" dirty="0"/>
              <a:t>What is this trying to do</a:t>
            </a:r>
            <a:r>
              <a:rPr lang="en-US" b="0" dirty="0" smtClean="0"/>
              <a:t>?</a:t>
            </a:r>
            <a:endParaRPr lang="en-US" b="0" dirty="0"/>
          </a:p>
        </p:txBody>
      </p:sp>
      <p:sp>
        <p:nvSpPr>
          <p:cNvPr id="6" name="Content Placeholder 5"/>
          <p:cNvSpPr>
            <a:spLocks noGrp="1"/>
          </p:cNvSpPr>
          <p:nvPr>
            <p:ph sz="quarter" idx="4"/>
          </p:nvPr>
        </p:nvSpPr>
        <p:spPr>
          <a:xfrm>
            <a:off x="4648200" y="2667000"/>
            <a:ext cx="4041775" cy="3840163"/>
          </a:xfrm>
        </p:spPr>
        <p:txBody>
          <a:bodyPr/>
          <a:lstStyle/>
          <a:p>
            <a:pPr algn="ctr"/>
            <a:endParaRPr lang="en-US" dirty="0" smtClean="0"/>
          </a:p>
          <a:p>
            <a:pPr algn="ctr">
              <a:buNone/>
            </a:pPr>
            <a:r>
              <a:rPr lang="en-US" dirty="0" smtClean="0"/>
              <a:t>Repel</a:t>
            </a:r>
          </a:p>
          <a:p>
            <a:pPr algn="ctr"/>
            <a:endParaRPr lang="en-US" dirty="0"/>
          </a:p>
          <a:p>
            <a:pPr algn="ctr">
              <a:buNone/>
            </a:pPr>
            <a:r>
              <a:rPr lang="en-US" dirty="0" smtClean="0"/>
              <a:t>Attract</a:t>
            </a:r>
          </a:p>
          <a:p>
            <a:pPr algn="ctr"/>
            <a:endParaRPr lang="en-US" dirty="0"/>
          </a:p>
          <a:p>
            <a:pPr algn="ctr">
              <a:buNone/>
            </a:pPr>
            <a:r>
              <a:rPr lang="en-US" dirty="0" smtClean="0"/>
              <a:t>Repel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Key points of Covalent </a:t>
            </a:r>
            <a:r>
              <a:rPr lang="en-US" dirty="0" smtClean="0"/>
              <a:t>Bonding</a:t>
            </a:r>
            <a:endParaRPr lang="en-US" dirty="0"/>
          </a:p>
        </p:txBody>
      </p:sp>
      <p:sp>
        <p:nvSpPr>
          <p:cNvPr id="8" name="Content Placeholder 7"/>
          <p:cNvSpPr>
            <a:spLocks noGrp="1"/>
          </p:cNvSpPr>
          <p:nvPr>
            <p:ph idx="1"/>
          </p:nvPr>
        </p:nvSpPr>
        <p:spPr>
          <a:xfrm>
            <a:off x="0" y="1600200"/>
            <a:ext cx="9144000" cy="4525963"/>
          </a:xfrm>
        </p:spPr>
        <p:txBody>
          <a:bodyPr>
            <a:normAutofit/>
          </a:bodyPr>
          <a:lstStyle/>
          <a:p>
            <a:r>
              <a:rPr lang="en-US" sz="4000" dirty="0" smtClean="0"/>
              <a:t>Shared Electrons</a:t>
            </a:r>
          </a:p>
          <a:p>
            <a:endParaRPr lang="en-US" sz="4000" dirty="0" smtClean="0"/>
          </a:p>
          <a:p>
            <a:r>
              <a:rPr lang="en-US" sz="4000" dirty="0" smtClean="0"/>
              <a:t>Electrons shared in area between nuclei</a:t>
            </a:r>
          </a:p>
          <a:p>
            <a:pPr>
              <a:buNone/>
            </a:pPr>
            <a:endParaRPr lang="en-US" sz="4000" dirty="0" smtClean="0"/>
          </a:p>
          <a:p>
            <a:r>
              <a:rPr lang="en-US" sz="4000" dirty="0" smtClean="0"/>
              <a:t>Bonds created to increase stability</a:t>
            </a:r>
          </a:p>
          <a:p>
            <a:pPr lvl="4">
              <a:buNone/>
            </a:pPr>
            <a:endParaRPr lang="en-US" sz="4000" dirty="0"/>
          </a:p>
          <a:p>
            <a:endParaRPr lang="en-US"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Key points of Covalent </a:t>
            </a:r>
            <a:r>
              <a:rPr lang="en-US" dirty="0" smtClean="0"/>
              <a:t>Bonding</a:t>
            </a:r>
            <a:endParaRPr lang="en-US" dirty="0"/>
          </a:p>
        </p:txBody>
      </p:sp>
      <p:sp>
        <p:nvSpPr>
          <p:cNvPr id="3" name="Content Placeholder 2"/>
          <p:cNvSpPr>
            <a:spLocks noGrp="1"/>
          </p:cNvSpPr>
          <p:nvPr>
            <p:ph idx="1"/>
          </p:nvPr>
        </p:nvSpPr>
        <p:spPr>
          <a:xfrm>
            <a:off x="457200" y="1295400"/>
            <a:ext cx="8229600" cy="5257800"/>
          </a:xfrm>
        </p:spPr>
        <p:txBody>
          <a:bodyPr>
            <a:normAutofit/>
          </a:bodyPr>
          <a:lstStyle/>
          <a:p>
            <a:r>
              <a:rPr lang="en-US" dirty="0" smtClean="0"/>
              <a:t>Unequal sharing of electrons</a:t>
            </a:r>
          </a:p>
          <a:p>
            <a:r>
              <a:rPr lang="en-US" dirty="0" smtClean="0"/>
              <a:t>Based on electronegativity difference</a:t>
            </a:r>
          </a:p>
          <a:p>
            <a:r>
              <a:rPr lang="en-US" dirty="0"/>
              <a:t>Electronegativity Differences and bond type</a:t>
            </a:r>
          </a:p>
          <a:p>
            <a:pPr lvl="2"/>
            <a:r>
              <a:rPr lang="en-US" dirty="0"/>
              <a:t>0-1 "covalent"</a:t>
            </a:r>
            <a:endParaRPr lang="en-US" sz="100" dirty="0"/>
          </a:p>
          <a:p>
            <a:pPr lvl="2"/>
            <a:r>
              <a:rPr lang="en-US" dirty="0"/>
              <a:t>1-2 "polar covalent"</a:t>
            </a:r>
            <a:endParaRPr lang="en-US" sz="100" dirty="0"/>
          </a:p>
          <a:p>
            <a:pPr lvl="2"/>
            <a:r>
              <a:rPr lang="en-US" dirty="0"/>
              <a:t>&gt;2 "</a:t>
            </a:r>
            <a:r>
              <a:rPr lang="en-US" dirty="0" smtClean="0"/>
              <a:t>ionic“</a:t>
            </a:r>
            <a:endParaRPr lang="en-US" sz="100" dirty="0" smtClean="0"/>
          </a:p>
          <a:p>
            <a:r>
              <a:rPr lang="en-US" dirty="0"/>
              <a:t>Actually more like a sliding </a:t>
            </a:r>
            <a:r>
              <a:rPr lang="en-US" dirty="0" smtClean="0"/>
              <a:t>scale</a:t>
            </a:r>
          </a:p>
          <a:p>
            <a:pPr>
              <a:buNone/>
            </a:pPr>
            <a:r>
              <a:rPr lang="en-US" dirty="0" smtClean="0"/>
              <a:t>Most Covalent				        Most Ionic</a:t>
            </a:r>
            <a:endParaRPr lang="en-US" dirty="0"/>
          </a:p>
          <a:p>
            <a:pPr>
              <a:buNone/>
            </a:pPr>
            <a:r>
              <a:rPr lang="en-US" dirty="0" smtClean="0"/>
              <a:t>0									4</a:t>
            </a:r>
          </a:p>
        </p:txBody>
      </p:sp>
      <p:cxnSp>
        <p:nvCxnSpPr>
          <p:cNvPr id="6" name="Straight Connector 5"/>
          <p:cNvCxnSpPr/>
          <p:nvPr/>
        </p:nvCxnSpPr>
        <p:spPr>
          <a:xfrm>
            <a:off x="914400" y="5791200"/>
            <a:ext cx="6781800" cy="0"/>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14400" y="5562600"/>
            <a:ext cx="304800" cy="381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autoRev="1" fill="hold" grpId="0" nodeType="clickEffect">
                                  <p:stCondLst>
                                    <p:cond delay="0"/>
                                  </p:stCondLst>
                                  <p:childTnLst>
                                    <p:animMotion origin="layout" path="M 3.33333E-6 -4.71349E-6 L 0.71666 -4.71349E-6 " pathEditMode="relative" ptsTypes="AA">
                                      <p:cBhvr>
                                        <p:cTn id="6" dur="3000" fill="hold"/>
                                        <p:tgtEl>
                                          <p:spTgt spid="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Consequences of Unequal Sharing</a:t>
            </a:r>
            <a:endParaRPr lang="en-US" dirty="0"/>
          </a:p>
        </p:txBody>
      </p:sp>
      <p:sp>
        <p:nvSpPr>
          <p:cNvPr id="3" name="Content Placeholder 2"/>
          <p:cNvSpPr>
            <a:spLocks noGrp="1"/>
          </p:cNvSpPr>
          <p:nvPr>
            <p:ph idx="1"/>
          </p:nvPr>
        </p:nvSpPr>
        <p:spPr/>
        <p:txBody>
          <a:bodyPr/>
          <a:lstStyle/>
          <a:p>
            <a:r>
              <a:rPr lang="en-US" dirty="0"/>
              <a:t>Dipole Moment: partial charges caused by the unequal sharing of electrons</a:t>
            </a:r>
          </a:p>
          <a:p>
            <a:r>
              <a:rPr lang="en-US" dirty="0"/>
              <a:t>Polar bond does not always equal polar molecule</a:t>
            </a:r>
          </a:p>
          <a:p>
            <a:r>
              <a:rPr lang="en-US" dirty="0"/>
              <a:t>Dipoles can cancel due to molecular structure</a:t>
            </a:r>
          </a:p>
          <a:p>
            <a:r>
              <a:rPr lang="en-US" dirty="0"/>
              <a:t>Two ways to show dipoles:</a:t>
            </a:r>
          </a:p>
          <a:p>
            <a:endParaRPr lang="en-US" dirty="0"/>
          </a:p>
          <a:p>
            <a:endParaRPr lang="en-US" dirty="0"/>
          </a:p>
        </p:txBody>
      </p:sp>
      <p:graphicFrame>
        <p:nvGraphicFramePr>
          <p:cNvPr id="4" name="Table 3"/>
          <p:cNvGraphicFramePr>
            <a:graphicFrameLocks noGrp="1"/>
          </p:cNvGraphicFramePr>
          <p:nvPr/>
        </p:nvGraphicFramePr>
        <p:xfrm>
          <a:off x="2362200" y="4953000"/>
          <a:ext cx="1219200" cy="731520"/>
        </p:xfrm>
        <a:graphic>
          <a:graphicData uri="http://schemas.openxmlformats.org/drawingml/2006/table">
            <a:tbl>
              <a:tblPr/>
              <a:tblGrid>
                <a:gridCol w="1219200"/>
              </a:tblGrid>
              <a:tr h="0">
                <a:tc>
                  <a:txBody>
                    <a:bodyPr/>
                    <a:lstStyle/>
                    <a:p>
                      <a:r>
                        <a:rPr lang="en-US" sz="4200" dirty="0">
                          <a:solidFill>
                            <a:srgbClr val="000000"/>
                          </a:solidFill>
                          <a:latin typeface="Adobe Garamond Pro Bold"/>
                        </a:rPr>
                        <a:t>H F</a:t>
                      </a:r>
                      <a:endParaRPr lang="en-US" sz="2000" dirty="0">
                        <a:latin typeface="ARIAL"/>
                      </a:endParaRPr>
                    </a:p>
                  </a:txBody>
                  <a:tcPr anchor="ctr">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2286000" y="5486400"/>
          <a:ext cx="1219200" cy="640080"/>
        </p:xfrm>
        <a:graphic>
          <a:graphicData uri="http://schemas.openxmlformats.org/drawingml/2006/table">
            <a:tbl>
              <a:tblPr/>
              <a:tblGrid>
                <a:gridCol w="1219200"/>
              </a:tblGrid>
              <a:tr h="0">
                <a:tc>
                  <a:txBody>
                    <a:bodyPr/>
                    <a:lstStyle/>
                    <a:p>
                      <a:r>
                        <a:rPr lang="en-US" sz="3600" dirty="0">
                          <a:solidFill>
                            <a:srgbClr val="000000"/>
                          </a:solidFill>
                          <a:latin typeface="Symbol"/>
                        </a:rPr>
                        <a:t>d</a:t>
                      </a:r>
                      <a:r>
                        <a:rPr lang="en-US" sz="3600" baseline="30000" dirty="0">
                          <a:solidFill>
                            <a:srgbClr val="000000"/>
                          </a:solidFill>
                          <a:latin typeface="Symbol"/>
                        </a:rPr>
                        <a:t>+</a:t>
                      </a:r>
                      <a:endParaRPr lang="en-US" sz="800" dirty="0"/>
                    </a:p>
                  </a:txBody>
                  <a:tcPr anchor="ctr">
                    <a:lnL>
                      <a:noFill/>
                    </a:lnL>
                    <a:lnR>
                      <a:noFill/>
                    </a:lnR>
                    <a:lnT>
                      <a:noFill/>
                    </a:lnT>
                    <a:lnB>
                      <a:noFill/>
                    </a:lnB>
                  </a:tcPr>
                </a:tc>
              </a:tr>
            </a:tbl>
          </a:graphicData>
        </a:graphic>
      </p:graphicFrame>
      <p:graphicFrame>
        <p:nvGraphicFramePr>
          <p:cNvPr id="6" name="Table 5"/>
          <p:cNvGraphicFramePr>
            <a:graphicFrameLocks noGrp="1"/>
          </p:cNvGraphicFramePr>
          <p:nvPr/>
        </p:nvGraphicFramePr>
        <p:xfrm>
          <a:off x="2819400" y="5486400"/>
          <a:ext cx="1066800" cy="640080"/>
        </p:xfrm>
        <a:graphic>
          <a:graphicData uri="http://schemas.openxmlformats.org/drawingml/2006/table">
            <a:tbl>
              <a:tblPr/>
              <a:tblGrid>
                <a:gridCol w="1066800"/>
              </a:tblGrid>
              <a:tr h="0">
                <a:tc>
                  <a:txBody>
                    <a:bodyPr/>
                    <a:lstStyle/>
                    <a:p>
                      <a:r>
                        <a:rPr lang="en-US" sz="3600" dirty="0">
                          <a:solidFill>
                            <a:srgbClr val="000000"/>
                          </a:solidFill>
                          <a:latin typeface="Symbol"/>
                        </a:rPr>
                        <a:t>d</a:t>
                      </a:r>
                      <a:r>
                        <a:rPr lang="en-US" sz="3600" baseline="30000" dirty="0">
                          <a:solidFill>
                            <a:srgbClr val="000000"/>
                          </a:solidFill>
                          <a:latin typeface="Symbol"/>
                        </a:rPr>
                        <a:t>-</a:t>
                      </a:r>
                      <a:endParaRPr lang="en-US" sz="800" dirty="0"/>
                    </a:p>
                  </a:txBody>
                  <a:tcPr anchor="ctr">
                    <a:lnL>
                      <a:noFill/>
                    </a:lnL>
                    <a:lnR>
                      <a:noFill/>
                    </a:lnR>
                    <a:lnT>
                      <a:noFill/>
                    </a:lnT>
                    <a:lnB>
                      <a:noFill/>
                    </a:lnB>
                  </a:tcPr>
                </a:tc>
              </a:tr>
            </a:tbl>
          </a:graphicData>
        </a:graphic>
      </p:graphicFrame>
      <p:graphicFrame>
        <p:nvGraphicFramePr>
          <p:cNvPr id="8" name="Table 7"/>
          <p:cNvGraphicFramePr>
            <a:graphicFrameLocks noGrp="1"/>
          </p:cNvGraphicFramePr>
          <p:nvPr/>
        </p:nvGraphicFramePr>
        <p:xfrm>
          <a:off x="5181600" y="4953000"/>
          <a:ext cx="1219200" cy="731520"/>
        </p:xfrm>
        <a:graphic>
          <a:graphicData uri="http://schemas.openxmlformats.org/drawingml/2006/table">
            <a:tbl>
              <a:tblPr/>
              <a:tblGrid>
                <a:gridCol w="1219200"/>
              </a:tblGrid>
              <a:tr h="0">
                <a:tc>
                  <a:txBody>
                    <a:bodyPr/>
                    <a:lstStyle/>
                    <a:p>
                      <a:r>
                        <a:rPr lang="en-US" sz="4200" dirty="0">
                          <a:solidFill>
                            <a:srgbClr val="000000"/>
                          </a:solidFill>
                          <a:latin typeface="Adobe Garamond Pro Bold"/>
                        </a:rPr>
                        <a:t>H F</a:t>
                      </a:r>
                      <a:endParaRPr lang="en-US" sz="2000" dirty="0">
                        <a:latin typeface="ARIAL"/>
                      </a:endParaRPr>
                    </a:p>
                  </a:txBody>
                  <a:tcPr anchor="ctr">
                    <a:lnL>
                      <a:noFill/>
                    </a:lnL>
                    <a:lnR>
                      <a:noFill/>
                    </a:lnR>
                    <a:lnT>
                      <a:noFill/>
                    </a:lnT>
                    <a:lnB>
                      <a:noFill/>
                    </a:lnB>
                  </a:tcPr>
                </a:tc>
              </a:tr>
            </a:tbl>
          </a:graphicData>
        </a:graphic>
      </p:graphicFrame>
      <p:cxnSp>
        <p:nvCxnSpPr>
          <p:cNvPr id="10" name="Straight Arrow Connector 9"/>
          <p:cNvCxnSpPr/>
          <p:nvPr/>
        </p:nvCxnSpPr>
        <p:spPr>
          <a:xfrm>
            <a:off x="5181600" y="5867400"/>
            <a:ext cx="990600" cy="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410200" y="5638800"/>
            <a:ext cx="0" cy="457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Page </a:t>
            </a:r>
            <a:r>
              <a:rPr lang="en-US" dirty="0"/>
              <a:t>383 # 24, 26, 30, 32</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Show the bond polarity for the following bonded atoms:</a:t>
            </a:r>
            <a:br>
              <a:rPr lang="en-US" dirty="0" smtClean="0"/>
            </a:br>
            <a:endParaRPr lang="en-US" dirty="0"/>
          </a:p>
        </p:txBody>
      </p:sp>
      <p:sp>
        <p:nvSpPr>
          <p:cNvPr id="3" name="Content Placeholder 2"/>
          <p:cNvSpPr>
            <a:spLocks noGrp="1"/>
          </p:cNvSpPr>
          <p:nvPr>
            <p:ph idx="1"/>
          </p:nvPr>
        </p:nvSpPr>
        <p:spPr>
          <a:xfrm>
            <a:off x="0" y="1600200"/>
            <a:ext cx="9144000" cy="4525963"/>
          </a:xfrm>
        </p:spPr>
        <p:txBody>
          <a:bodyPr>
            <a:normAutofit/>
          </a:bodyPr>
          <a:lstStyle/>
          <a:p>
            <a:pPr>
              <a:buNone/>
            </a:pPr>
            <a:endParaRPr lang="en-US" dirty="0" smtClean="0"/>
          </a:p>
          <a:p>
            <a:pPr>
              <a:buNone/>
            </a:pPr>
            <a:r>
              <a:rPr lang="en-US" dirty="0" smtClean="0"/>
              <a:t>C-O				Se-S				P-H </a:t>
            </a:r>
          </a:p>
          <a:p>
            <a:pPr>
              <a:buNone/>
            </a:pPr>
            <a:endParaRPr lang="en-US" dirty="0" smtClean="0"/>
          </a:p>
          <a:p>
            <a:pPr>
              <a:buNone/>
            </a:pPr>
            <a:r>
              <a:rPr lang="en-US" dirty="0" err="1" smtClean="0"/>
              <a:t>Cl</a:t>
            </a:r>
            <a:r>
              <a:rPr lang="en-US" dirty="0" smtClean="0"/>
              <a:t>-I				H-</a:t>
            </a:r>
            <a:r>
              <a:rPr lang="en-US" dirty="0" err="1" smtClean="0"/>
              <a:t>Cl</a:t>
            </a:r>
            <a:r>
              <a:rPr lang="en-US" dirty="0" smtClean="0"/>
              <a:t>				Br-Te</a:t>
            </a:r>
          </a:p>
          <a:p>
            <a:pPr>
              <a:buNone/>
            </a:pPr>
            <a:endParaRPr lang="en-US" dirty="0" smtClean="0"/>
          </a:p>
          <a:p>
            <a:pPr>
              <a:buNone/>
            </a:pPr>
            <a:r>
              <a:rPr lang="en-US" dirty="0" smtClean="0"/>
              <a:t>Br-Br				O-P 				Si-S</a:t>
            </a:r>
          </a:p>
          <a:p>
            <a:pPr>
              <a:buNone/>
            </a:pPr>
            <a:endParaRPr lang="en-US" dirty="0" smtClean="0"/>
          </a:p>
          <a:p>
            <a:pPr>
              <a:buNone/>
            </a:pPr>
            <a:endParaRPr lang="en-US" dirty="0" smtClean="0"/>
          </a:p>
          <a:p>
            <a:pPr>
              <a:buNone/>
            </a:pP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a:t>Define 3 different types of bonds based on electron </a:t>
            </a:r>
            <a:r>
              <a:rPr lang="en-US" b="1" dirty="0" smtClean="0"/>
              <a:t>distribution</a:t>
            </a:r>
          </a:p>
          <a:p>
            <a:endParaRPr lang="en-US" dirty="0"/>
          </a:p>
          <a:p>
            <a:r>
              <a:rPr lang="en-US" b="1" dirty="0"/>
              <a:t>Use Coulomb's law equation to determine </a:t>
            </a:r>
            <a:r>
              <a:rPr lang="en-US" b="1" dirty="0" smtClean="0"/>
              <a:t>attraction/repulsion</a:t>
            </a:r>
          </a:p>
          <a:p>
            <a:pPr>
              <a:buNone/>
            </a:pP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Describe what it means for an atom/ion to be stable</a:t>
            </a:r>
          </a:p>
          <a:p>
            <a:r>
              <a:rPr lang="en-US" dirty="0" smtClean="0"/>
              <a:t>Use electron configurations to predict formulas of ionic compounds</a:t>
            </a:r>
          </a:p>
          <a:p>
            <a:r>
              <a:rPr lang="en-US" dirty="0" smtClean="0"/>
              <a:t>Describe the relationship between parent atom size and ion size for cations and anions </a:t>
            </a:r>
          </a:p>
          <a:p>
            <a:r>
              <a:rPr lang="en-US" dirty="0" smtClean="0"/>
              <a:t>Use a periodic trend to determine relative ion size in a group</a:t>
            </a:r>
          </a:p>
          <a:p>
            <a:r>
              <a:rPr lang="en-US" dirty="0" smtClean="0"/>
              <a:t>Define an isoelectronic ion group</a:t>
            </a:r>
          </a:p>
          <a:p>
            <a:r>
              <a:rPr lang="en-US" dirty="0" smtClean="0"/>
              <a:t>Discuss the trend for ions size in an isoelectronic group</a:t>
            </a:r>
          </a:p>
          <a:p>
            <a:endParaRPr lang="en-US" dirty="0" smtClean="0"/>
          </a:p>
          <a:p>
            <a:endParaRPr lang="en-US" dirty="0" smtClean="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Stable Atoms</a:t>
            </a:r>
            <a:endParaRPr lang="en-US" dirty="0"/>
          </a:p>
        </p:txBody>
      </p:sp>
      <p:sp>
        <p:nvSpPr>
          <p:cNvPr id="3" name="Content Placeholder 2"/>
          <p:cNvSpPr>
            <a:spLocks noGrp="1"/>
          </p:cNvSpPr>
          <p:nvPr>
            <p:ph idx="1"/>
          </p:nvPr>
        </p:nvSpPr>
        <p:spPr/>
        <p:txBody>
          <a:bodyPr/>
          <a:lstStyle/>
          <a:p>
            <a:pPr>
              <a:buNone/>
            </a:pPr>
            <a:r>
              <a:rPr lang="en-US" dirty="0" smtClean="0"/>
              <a:t>Quantum mechanical model has helped to show that atoms in a stable compound have achieved noble gas configuration (full energy level) by either sharing electrons or by forming ions by either the loss or gain of electrons.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Stable covalent compounds are achieved by atoms sharing electrons so that both complete their valence shells to attain noble gas configuration</a:t>
            </a:r>
          </a:p>
          <a:p>
            <a:r>
              <a:rPr lang="en-US" dirty="0" smtClean="0"/>
              <a:t>Stable ionic compounds are formed when a non-metal removes the valence electrons from the metal so that it fills its valence shell to achieve noble gas configuration, the metal reverts back to the last noble gas configuration.</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Predicting Ion Formation</a:t>
            </a:r>
            <a:endParaRPr lang="en-US" dirty="0"/>
          </a:p>
        </p:txBody>
      </p:sp>
      <p:sp>
        <p:nvSpPr>
          <p:cNvPr id="3" name="Content Placeholder 2"/>
          <p:cNvSpPr>
            <a:spLocks noGrp="1"/>
          </p:cNvSpPr>
          <p:nvPr>
            <p:ph idx="1"/>
          </p:nvPr>
        </p:nvSpPr>
        <p:spPr>
          <a:xfrm>
            <a:off x="0" y="1066800"/>
            <a:ext cx="9144000" cy="5059363"/>
          </a:xfrm>
        </p:spPr>
        <p:txBody>
          <a:bodyPr>
            <a:normAutofit fontScale="85000" lnSpcReduction="20000"/>
          </a:bodyPr>
          <a:lstStyle/>
          <a:p>
            <a:pPr>
              <a:buNone/>
            </a:pPr>
            <a:r>
              <a:rPr lang="en-US" dirty="0" smtClean="0"/>
              <a:t>You can use electron configurations to predict ion formation</a:t>
            </a:r>
          </a:p>
          <a:p>
            <a:pPr>
              <a:buNone/>
            </a:pPr>
            <a:r>
              <a:rPr lang="en-US" dirty="0" smtClean="0"/>
              <a:t>Ca: [</a:t>
            </a:r>
            <a:r>
              <a:rPr lang="en-US" dirty="0" err="1" smtClean="0"/>
              <a:t>Ar</a:t>
            </a:r>
            <a:r>
              <a:rPr lang="en-US" dirty="0" smtClean="0"/>
              <a:t>]4s</a:t>
            </a:r>
            <a:r>
              <a:rPr lang="en-US" baseline="30000" dirty="0" smtClean="0"/>
              <a:t>2		</a:t>
            </a:r>
          </a:p>
          <a:p>
            <a:pPr>
              <a:buNone/>
            </a:pPr>
            <a:r>
              <a:rPr lang="en-US" sz="2400" dirty="0" smtClean="0"/>
              <a:t>			Ca wants to lose 2 electrons and achieve the configuration of Argon</a:t>
            </a:r>
          </a:p>
          <a:p>
            <a:pPr>
              <a:buNone/>
            </a:pPr>
            <a:endParaRPr lang="en-US" dirty="0" smtClean="0"/>
          </a:p>
          <a:p>
            <a:pPr>
              <a:buNone/>
            </a:pPr>
            <a:r>
              <a:rPr lang="en-US" dirty="0" smtClean="0"/>
              <a:t>O: [He] 2s</a:t>
            </a:r>
            <a:r>
              <a:rPr lang="en-US" baseline="30000" dirty="0" smtClean="0"/>
              <a:t>2</a:t>
            </a:r>
            <a:r>
              <a:rPr lang="en-US" dirty="0" smtClean="0"/>
              <a:t>2p</a:t>
            </a:r>
            <a:r>
              <a:rPr lang="en-US" baseline="30000" dirty="0" smtClean="0"/>
              <a:t>4</a:t>
            </a:r>
            <a:r>
              <a:rPr lang="en-US" dirty="0" smtClean="0"/>
              <a:t> </a:t>
            </a:r>
          </a:p>
          <a:p>
            <a:pPr>
              <a:buNone/>
            </a:pPr>
            <a:r>
              <a:rPr lang="en-US" sz="2400" dirty="0" smtClean="0"/>
              <a:t>			O wants to gain 2 electrons and achieve the configuration of Neon</a:t>
            </a:r>
            <a:endParaRPr lang="en-US" dirty="0" smtClean="0"/>
          </a:p>
          <a:p>
            <a:pPr>
              <a:buNone/>
            </a:pPr>
            <a:endParaRPr lang="en-US" dirty="0" smtClean="0"/>
          </a:p>
          <a:p>
            <a:pPr>
              <a:buNone/>
            </a:pPr>
            <a:endParaRPr lang="en-US" dirty="0" smtClean="0"/>
          </a:p>
          <a:p>
            <a:pPr>
              <a:buNone/>
            </a:pPr>
            <a:r>
              <a:rPr lang="en-US" dirty="0" smtClean="0"/>
              <a:t>From this we predict: </a:t>
            </a:r>
          </a:p>
          <a:p>
            <a:pPr>
              <a:buNone/>
            </a:pPr>
            <a:r>
              <a:rPr lang="en-US" dirty="0" smtClean="0"/>
              <a:t>The calcium ion	The oxide ion	</a:t>
            </a:r>
            <a:r>
              <a:rPr lang="en-US" sz="2400" dirty="0" smtClean="0"/>
              <a:t>The compound calcium oxide</a:t>
            </a:r>
            <a:endParaRPr lang="en-US" dirty="0" smtClean="0"/>
          </a:p>
          <a:p>
            <a:pPr>
              <a:buNone/>
            </a:pPr>
            <a:endParaRPr lang="en-US" dirty="0" smtClean="0"/>
          </a:p>
          <a:p>
            <a:pPr>
              <a:buNone/>
            </a:pPr>
            <a:r>
              <a:rPr lang="en-US" dirty="0" smtClean="0"/>
              <a:t>		Ca</a:t>
            </a:r>
            <a:r>
              <a:rPr lang="en-US" baseline="30000" dirty="0" smtClean="0"/>
              <a:t>2+			</a:t>
            </a:r>
            <a:r>
              <a:rPr lang="en-US" dirty="0" smtClean="0"/>
              <a:t>O</a:t>
            </a:r>
            <a:r>
              <a:rPr lang="en-US" baseline="30000" dirty="0" smtClean="0"/>
              <a:t>2-			</a:t>
            </a:r>
            <a:r>
              <a:rPr lang="en-US" dirty="0" err="1" smtClean="0"/>
              <a:t>CaO</a:t>
            </a: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 calcmode="lin" valueType="num">
                                      <p:cBhvr additive="base">
                                        <p:cTn id="2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Ion Prediction and Compound Formation</a:t>
            </a:r>
            <a:endParaRPr lang="en-US" dirty="0"/>
          </a:p>
        </p:txBody>
      </p:sp>
      <p:sp>
        <p:nvSpPr>
          <p:cNvPr id="3" name="Content Placeholder 2"/>
          <p:cNvSpPr>
            <a:spLocks noGrp="1"/>
          </p:cNvSpPr>
          <p:nvPr>
            <p:ph idx="1"/>
          </p:nvPr>
        </p:nvSpPr>
        <p:spPr>
          <a:xfrm>
            <a:off x="0" y="1371600"/>
            <a:ext cx="9144000" cy="4754563"/>
          </a:xfrm>
        </p:spPr>
        <p:txBody>
          <a:bodyPr>
            <a:normAutofit lnSpcReduction="10000"/>
          </a:bodyPr>
          <a:lstStyle/>
          <a:p>
            <a:pPr>
              <a:buNone/>
            </a:pPr>
            <a:r>
              <a:rPr lang="en-US" dirty="0" smtClean="0"/>
              <a:t>	What happens when aluminum and oxygen react?</a:t>
            </a:r>
          </a:p>
          <a:p>
            <a:pPr lvl="2"/>
            <a:r>
              <a:rPr lang="en-US" sz="3600" dirty="0" smtClean="0"/>
              <a:t>Look at electron configurations:</a:t>
            </a:r>
          </a:p>
          <a:p>
            <a:pPr>
              <a:buNone/>
            </a:pPr>
            <a:r>
              <a:rPr lang="en-US" dirty="0" smtClean="0"/>
              <a:t>	Al = [Ne] 3s</a:t>
            </a:r>
            <a:r>
              <a:rPr lang="en-US" baseline="30000" dirty="0" smtClean="0"/>
              <a:t>2</a:t>
            </a:r>
            <a:r>
              <a:rPr lang="en-US" dirty="0" smtClean="0"/>
              <a:t>3p</a:t>
            </a:r>
            <a:r>
              <a:rPr lang="en-US" baseline="30000" dirty="0" smtClean="0"/>
              <a:t>1</a:t>
            </a:r>
            <a:r>
              <a:rPr lang="en-US" dirty="0" smtClean="0"/>
              <a:t> 		O = [He] 2s</a:t>
            </a:r>
            <a:r>
              <a:rPr lang="en-US" baseline="30000" dirty="0" smtClean="0"/>
              <a:t>2</a:t>
            </a:r>
            <a:r>
              <a:rPr lang="en-US" dirty="0" smtClean="0"/>
              <a:t>2p</a:t>
            </a:r>
            <a:r>
              <a:rPr lang="en-US" baseline="30000" dirty="0" smtClean="0"/>
              <a:t>4</a:t>
            </a:r>
            <a:endParaRPr lang="en-US" dirty="0" smtClean="0"/>
          </a:p>
          <a:p>
            <a:pPr lvl="2"/>
            <a:r>
              <a:rPr lang="en-US" sz="3600" dirty="0" smtClean="0"/>
              <a:t>What does each atom "want"?</a:t>
            </a:r>
          </a:p>
          <a:p>
            <a:pPr lvl="2">
              <a:buNone/>
            </a:pPr>
            <a:r>
              <a:rPr lang="en-US" sz="2800" dirty="0" smtClean="0"/>
              <a:t>Al "wants" to lose 3 electrons, </a:t>
            </a:r>
          </a:p>
          <a:p>
            <a:pPr lvl="2">
              <a:buNone/>
            </a:pPr>
            <a:r>
              <a:rPr lang="en-US" sz="2800" dirty="0" smtClean="0"/>
              <a:t>O "wants" to gain 2 electrons</a:t>
            </a:r>
          </a:p>
          <a:p>
            <a:r>
              <a:rPr lang="en-US" dirty="0" smtClean="0"/>
              <a:t>What formula would you predict? Why?</a:t>
            </a:r>
          </a:p>
          <a:p>
            <a:pPr lvl="2"/>
            <a:r>
              <a:rPr lang="en-US" sz="2800" dirty="0" smtClean="0"/>
              <a:t>Al</a:t>
            </a:r>
            <a:r>
              <a:rPr lang="en-US" sz="2800" baseline="-25000" dirty="0" smtClean="0"/>
              <a:t>2</a:t>
            </a:r>
            <a:r>
              <a:rPr lang="en-US" sz="2800" dirty="0" smtClean="0"/>
              <a:t>O</a:t>
            </a:r>
            <a:r>
              <a:rPr lang="en-US" sz="2800" baseline="-25000" dirty="0" smtClean="0"/>
              <a:t>3</a:t>
            </a:r>
            <a:endParaRPr lang="en-US" sz="2800" dirty="0" smtClean="0"/>
          </a:p>
          <a:p>
            <a:pPr lvl="2"/>
            <a:r>
              <a:rPr lang="en-US" sz="2800" dirty="0" smtClean="0"/>
              <a:t>all atoms are "satisfied"</a:t>
            </a:r>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 Size</a:t>
            </a:r>
            <a:endParaRPr lang="en-US" dirty="0"/>
          </a:p>
        </p:txBody>
      </p:sp>
      <p:sp>
        <p:nvSpPr>
          <p:cNvPr id="3" name="Content Placeholder 2"/>
          <p:cNvSpPr>
            <a:spLocks noGrp="1"/>
          </p:cNvSpPr>
          <p:nvPr>
            <p:ph idx="1"/>
          </p:nvPr>
        </p:nvSpPr>
        <p:spPr/>
        <p:txBody>
          <a:bodyPr/>
          <a:lstStyle/>
          <a:p>
            <a:r>
              <a:rPr lang="en-US" dirty="0" smtClean="0"/>
              <a:t>Important when determining stability, structure, and properties of ionic solids and aqueous ions.</a:t>
            </a:r>
          </a:p>
          <a:p>
            <a:r>
              <a:rPr lang="en-US" dirty="0" smtClean="0"/>
              <a:t>Impossible to precisely define ion size</a:t>
            </a:r>
          </a:p>
          <a:p>
            <a:r>
              <a:rPr lang="en-US" dirty="0" smtClean="0"/>
              <a:t>There are several ways to look at trends for ion size</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 Size and The Parent Atom</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Cations are smaller than their parent atom. Why?</a:t>
            </a:r>
          </a:p>
          <a:p>
            <a:pPr lvl="2"/>
            <a:r>
              <a:rPr lang="en-US" sz="2800" dirty="0" smtClean="0"/>
              <a:t>loss of electrons results in the loss of an entire energy level which decreases the size of the entity</a:t>
            </a:r>
          </a:p>
          <a:p>
            <a:pPr>
              <a:buNone/>
            </a:pPr>
            <a:r>
              <a:rPr lang="en-US" dirty="0" smtClean="0"/>
              <a:t>Anions are larger than their parent atom.</a:t>
            </a:r>
          </a:p>
          <a:p>
            <a:pPr>
              <a:buNone/>
            </a:pPr>
            <a:r>
              <a:rPr lang="en-US" dirty="0" smtClean="0"/>
              <a:t>	Why?</a:t>
            </a:r>
          </a:p>
          <a:p>
            <a:pPr lvl="2"/>
            <a:r>
              <a:rPr lang="en-US" sz="2800" dirty="0" smtClean="0"/>
              <a:t>gain of electrons results in a fuller outer energy level which increases the size of the entity</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 Size and Periodic Groups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Ion size increases down a group. </a:t>
            </a:r>
          </a:p>
          <a:p>
            <a:pPr>
              <a:buNone/>
            </a:pPr>
            <a:r>
              <a:rPr lang="en-US" dirty="0" smtClean="0"/>
              <a:t>		Why?</a:t>
            </a:r>
          </a:p>
          <a:p>
            <a:pPr lvl="2"/>
            <a:r>
              <a:rPr lang="en-US" sz="3000" dirty="0" smtClean="0"/>
              <a:t>as you move down a group, there are more filled energy levels= larger ion</a:t>
            </a:r>
          </a:p>
          <a:p>
            <a:r>
              <a:rPr lang="en-US" dirty="0" smtClean="0"/>
              <a:t>There is not a trend for ion size across a period like there is for other types of periodic trends.</a:t>
            </a:r>
          </a:p>
          <a:p>
            <a:pPr>
              <a:buNone/>
            </a:pPr>
            <a:r>
              <a:rPr lang="en-US" dirty="0" smtClean="0"/>
              <a:t>		Why?</a:t>
            </a:r>
          </a:p>
          <a:p>
            <a:pPr lvl="2"/>
            <a:r>
              <a:rPr lang="en-US" sz="3000" dirty="0" smtClean="0"/>
              <a:t>as you move across a period, there is a change over from metals (cations) to non metals (anions) so in the middle of a period, it will change from smaller ions to large ones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Ion Size and Isoelectronic Ions</a:t>
            </a:r>
            <a:endParaRPr lang="en-US" dirty="0"/>
          </a:p>
        </p:txBody>
      </p:sp>
      <p:sp>
        <p:nvSpPr>
          <p:cNvPr id="3" name="Content Placeholder 2"/>
          <p:cNvSpPr>
            <a:spLocks noGrp="1"/>
          </p:cNvSpPr>
          <p:nvPr>
            <p:ph idx="1"/>
          </p:nvPr>
        </p:nvSpPr>
        <p:spPr/>
        <p:txBody>
          <a:bodyPr>
            <a:normAutofit/>
          </a:bodyPr>
          <a:lstStyle/>
          <a:p>
            <a:r>
              <a:rPr lang="en-US" dirty="0" smtClean="0"/>
              <a:t>Define Isoelectronic: </a:t>
            </a:r>
          </a:p>
          <a:p>
            <a:pPr lvl="2"/>
            <a:r>
              <a:rPr lang="en-US" dirty="0" smtClean="0"/>
              <a:t>ions containing the same number of electrons </a:t>
            </a:r>
          </a:p>
          <a:p>
            <a:r>
              <a:rPr lang="en-US" dirty="0" smtClean="0"/>
              <a:t>Example: </a:t>
            </a:r>
          </a:p>
          <a:p>
            <a:pPr lvl="2"/>
            <a:r>
              <a:rPr lang="en-US" dirty="0" smtClean="0"/>
              <a:t>O</a:t>
            </a:r>
            <a:r>
              <a:rPr lang="en-US" baseline="30000" dirty="0" smtClean="0"/>
              <a:t>-2</a:t>
            </a:r>
            <a:r>
              <a:rPr lang="en-US" dirty="0" smtClean="0"/>
              <a:t>, F</a:t>
            </a:r>
            <a:r>
              <a:rPr lang="en-US" baseline="30000" dirty="0" smtClean="0"/>
              <a:t>-1</a:t>
            </a:r>
            <a:r>
              <a:rPr lang="en-US" dirty="0" smtClean="0"/>
              <a:t>, Na</a:t>
            </a:r>
            <a:r>
              <a:rPr lang="en-US" baseline="30000" dirty="0" smtClean="0"/>
              <a:t>+1</a:t>
            </a:r>
            <a:r>
              <a:rPr lang="en-US" dirty="0" smtClean="0"/>
              <a:t>, Mg</a:t>
            </a:r>
            <a:r>
              <a:rPr lang="en-US" baseline="30000" dirty="0" smtClean="0"/>
              <a:t>+2</a:t>
            </a:r>
            <a:r>
              <a:rPr lang="en-US" dirty="0" smtClean="0"/>
              <a:t>, Al</a:t>
            </a:r>
            <a:r>
              <a:rPr lang="en-US" baseline="30000" dirty="0" smtClean="0"/>
              <a:t>+3</a:t>
            </a:r>
            <a:endParaRPr lang="en-US" dirty="0" smtClean="0"/>
          </a:p>
          <a:p>
            <a:r>
              <a:rPr lang="en-US" dirty="0" smtClean="0"/>
              <a:t>What is the electron configuration of each ?</a:t>
            </a:r>
          </a:p>
          <a:p>
            <a:pPr>
              <a:buNone/>
            </a:pPr>
            <a:r>
              <a:rPr lang="en-US" dirty="0" smtClean="0"/>
              <a:t>		They all have the configuration of NEON!</a:t>
            </a:r>
          </a:p>
          <a:p>
            <a:pPr>
              <a:buNone/>
            </a:pPr>
            <a:r>
              <a:rPr lang="en-US" dirty="0" smtClean="0"/>
              <a:t>		10 total electrons are in each ion!</a:t>
            </a:r>
          </a:p>
          <a:p>
            <a:r>
              <a:rPr lang="en-US" dirty="0" smtClean="0"/>
              <a:t>This is an isoelectronic set of ions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Ion Size and Isoelectronic Ions ... continued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trend for isoelectronic ions is that ion size decreases as atomic number (nuclear charge, number of protons, z) increases.</a:t>
            </a:r>
          </a:p>
          <a:p>
            <a:pPr>
              <a:buNone/>
            </a:pPr>
            <a:r>
              <a:rPr lang="en-US" dirty="0" smtClean="0"/>
              <a:t>             Why??</a:t>
            </a:r>
          </a:p>
          <a:p>
            <a:r>
              <a:rPr lang="en-US" dirty="0" smtClean="0"/>
              <a:t>Isoelectronic ions by definition have the same number of electrons, therefore, the greater the number of protons (atomic number) the greater the positive force drawing those electrons towards the nucleus (making the ion smaller by drawing the electrons closer)</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Chemical </a:t>
            </a:r>
            <a:r>
              <a:rPr lang="en-US" dirty="0" smtClean="0"/>
              <a:t>Bonds</a:t>
            </a:r>
            <a:endParaRPr lang="en-US" dirty="0"/>
          </a:p>
        </p:txBody>
      </p:sp>
      <p:sp>
        <p:nvSpPr>
          <p:cNvPr id="3" name="Content Placeholder 2"/>
          <p:cNvSpPr>
            <a:spLocks noGrp="1"/>
          </p:cNvSpPr>
          <p:nvPr>
            <p:ph idx="1"/>
          </p:nvPr>
        </p:nvSpPr>
        <p:spPr/>
        <p:txBody>
          <a:bodyPr/>
          <a:lstStyle/>
          <a:p>
            <a:r>
              <a:rPr lang="en-US" b="1" dirty="0"/>
              <a:t>What is a bond?</a:t>
            </a:r>
            <a:endParaRPr lang="en-US" dirty="0"/>
          </a:p>
          <a:p>
            <a:pPr lvl="2"/>
            <a:r>
              <a:rPr lang="en-US" b="1" dirty="0"/>
              <a:t>The forces that cause atoms to act in </a:t>
            </a:r>
            <a:r>
              <a:rPr lang="en-US" b="1" dirty="0" smtClean="0"/>
              <a:t>unison</a:t>
            </a:r>
            <a:endParaRPr lang="en-US" dirty="0" smtClean="0"/>
          </a:p>
          <a:p>
            <a:endParaRPr lang="en-US" dirty="0"/>
          </a:p>
          <a:p>
            <a:r>
              <a:rPr lang="en-US" b="1" dirty="0"/>
              <a:t>Why do bonds form?</a:t>
            </a:r>
          </a:p>
          <a:p>
            <a:pPr lvl="2"/>
            <a:r>
              <a:rPr lang="en-US" b="1" dirty="0"/>
              <a:t>to use or achieve the lowest possible energy</a:t>
            </a:r>
            <a:endParaRPr lang="en-US" dirty="0"/>
          </a:p>
          <a:p>
            <a:pPr>
              <a:buNone/>
            </a:pPr>
            <a:endParaRPr lang="en-US" dirty="0" smtClean="0"/>
          </a:p>
          <a:p>
            <a:r>
              <a:rPr lang="en-US" b="1" dirty="0"/>
              <a:t>What is bond energy?</a:t>
            </a:r>
            <a:endParaRPr lang="en-US" dirty="0"/>
          </a:p>
          <a:p>
            <a:pPr lvl="2"/>
            <a:r>
              <a:rPr lang="en-US" b="1" dirty="0"/>
              <a:t>the amount of energy required to BREAK the bond</a:t>
            </a:r>
            <a:endParaRPr lang="en-US" dirty="0"/>
          </a:p>
          <a:p>
            <a:pPr lvl="2">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Ion Size and Isoelectronic Ions... Practice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Arrange the following in order of decreasing ion size</a:t>
            </a:r>
          </a:p>
          <a:p>
            <a:r>
              <a:rPr lang="en-US" dirty="0" smtClean="0"/>
              <a:t>Br</a:t>
            </a:r>
            <a:r>
              <a:rPr lang="en-US" baseline="30000" dirty="0" smtClean="0"/>
              <a:t>-1</a:t>
            </a:r>
            <a:r>
              <a:rPr lang="en-US" dirty="0" smtClean="0"/>
              <a:t>, Rb</a:t>
            </a:r>
            <a:r>
              <a:rPr lang="en-US" baseline="30000" dirty="0" smtClean="0"/>
              <a:t>+1</a:t>
            </a:r>
            <a:r>
              <a:rPr lang="en-US" dirty="0" smtClean="0"/>
              <a:t>, Se</a:t>
            </a:r>
            <a:r>
              <a:rPr lang="en-US" baseline="30000" dirty="0" smtClean="0"/>
              <a:t>-2</a:t>
            </a:r>
            <a:r>
              <a:rPr lang="en-US" dirty="0" smtClean="0"/>
              <a:t>, Sr</a:t>
            </a:r>
            <a:r>
              <a:rPr lang="en-US" baseline="30000" dirty="0" smtClean="0"/>
              <a:t>+2</a:t>
            </a:r>
            <a:r>
              <a:rPr lang="en-US" dirty="0" smtClean="0"/>
              <a:t> 		</a:t>
            </a:r>
            <a:endParaRPr lang="en-US" dirty="0" smtClean="0"/>
          </a:p>
          <a:p>
            <a:pPr>
              <a:buNone/>
            </a:pPr>
            <a:r>
              <a:rPr lang="en-US" dirty="0" smtClean="0"/>
              <a:t> </a:t>
            </a:r>
            <a:r>
              <a:rPr lang="en-US" dirty="0" smtClean="0"/>
              <a:t>                                                           </a:t>
            </a:r>
            <a:r>
              <a:rPr lang="en-US" dirty="0" smtClean="0"/>
              <a:t>Se</a:t>
            </a:r>
            <a:r>
              <a:rPr lang="en-US" baseline="30000" dirty="0" smtClean="0"/>
              <a:t>-2</a:t>
            </a:r>
            <a:r>
              <a:rPr lang="en-US" dirty="0" smtClean="0"/>
              <a:t>, Br</a:t>
            </a:r>
            <a:r>
              <a:rPr lang="en-US" baseline="30000" dirty="0" smtClean="0"/>
              <a:t>-1</a:t>
            </a:r>
            <a:r>
              <a:rPr lang="en-US" dirty="0" smtClean="0"/>
              <a:t>, Rb</a:t>
            </a:r>
            <a:r>
              <a:rPr lang="en-US" baseline="30000" dirty="0" smtClean="0"/>
              <a:t>+1</a:t>
            </a:r>
            <a:r>
              <a:rPr lang="en-US" dirty="0" smtClean="0"/>
              <a:t>, Sr</a:t>
            </a:r>
            <a:r>
              <a:rPr lang="en-US" baseline="30000" dirty="0" smtClean="0"/>
              <a:t>+2</a:t>
            </a:r>
            <a:r>
              <a:rPr lang="en-US" dirty="0" smtClean="0"/>
              <a:t> </a:t>
            </a:r>
          </a:p>
          <a:p>
            <a:endParaRPr lang="en-US" dirty="0" smtClean="0"/>
          </a:p>
          <a:p>
            <a:r>
              <a:rPr lang="en-US" dirty="0" smtClean="0"/>
              <a:t>Choose the smallest ion from the following sets</a:t>
            </a:r>
          </a:p>
          <a:p>
            <a:r>
              <a:rPr lang="en-US" dirty="0" smtClean="0"/>
              <a:t>Li</a:t>
            </a:r>
            <a:r>
              <a:rPr lang="en-US" baseline="30000" dirty="0" smtClean="0"/>
              <a:t>+1</a:t>
            </a:r>
            <a:r>
              <a:rPr lang="en-US" dirty="0" smtClean="0"/>
              <a:t>, Na</a:t>
            </a:r>
            <a:r>
              <a:rPr lang="en-US" baseline="30000" dirty="0" smtClean="0"/>
              <a:t>+1</a:t>
            </a:r>
            <a:r>
              <a:rPr lang="en-US" dirty="0" smtClean="0"/>
              <a:t>,</a:t>
            </a:r>
            <a:r>
              <a:rPr lang="en-US" baseline="30000" dirty="0" smtClean="0"/>
              <a:t> </a:t>
            </a:r>
            <a:r>
              <a:rPr lang="en-US" dirty="0" smtClean="0"/>
              <a:t>K</a:t>
            </a:r>
            <a:r>
              <a:rPr lang="en-US" baseline="30000" dirty="0" smtClean="0"/>
              <a:t>+1</a:t>
            </a:r>
            <a:r>
              <a:rPr lang="en-US" dirty="0" smtClean="0"/>
              <a:t>, Rb</a:t>
            </a:r>
            <a:r>
              <a:rPr lang="en-US" baseline="30000" dirty="0" smtClean="0"/>
              <a:t>+1			</a:t>
            </a:r>
            <a:endParaRPr lang="en-US" baseline="30000" dirty="0" smtClean="0"/>
          </a:p>
          <a:p>
            <a:pPr>
              <a:buNone/>
            </a:pPr>
            <a:r>
              <a:rPr lang="en-US" baseline="30000" dirty="0" smtClean="0"/>
              <a:t> </a:t>
            </a:r>
            <a:r>
              <a:rPr lang="en-US" baseline="30000" dirty="0" smtClean="0"/>
              <a:t>                                                                                                </a:t>
            </a:r>
            <a:r>
              <a:rPr lang="en-US" dirty="0" smtClean="0"/>
              <a:t>Li</a:t>
            </a:r>
            <a:r>
              <a:rPr lang="en-US" baseline="30000" dirty="0" smtClean="0"/>
              <a:t>+1</a:t>
            </a:r>
            <a:endParaRPr lang="en-US" dirty="0" smtClean="0"/>
          </a:p>
          <a:p>
            <a:r>
              <a:rPr lang="en-US" dirty="0" smtClean="0"/>
              <a:t>Ba</a:t>
            </a:r>
            <a:r>
              <a:rPr lang="en-US" baseline="30000" dirty="0" smtClean="0"/>
              <a:t>+2</a:t>
            </a:r>
            <a:r>
              <a:rPr lang="en-US" dirty="0" smtClean="0"/>
              <a:t>, Cs</a:t>
            </a:r>
            <a:r>
              <a:rPr lang="en-US" baseline="30000" dirty="0" smtClean="0"/>
              <a:t>+1</a:t>
            </a:r>
            <a:r>
              <a:rPr lang="en-US" dirty="0" smtClean="0"/>
              <a:t>, I</a:t>
            </a:r>
            <a:r>
              <a:rPr lang="en-US" baseline="30000" dirty="0" smtClean="0"/>
              <a:t>-1</a:t>
            </a:r>
            <a:r>
              <a:rPr lang="en-US" dirty="0" smtClean="0"/>
              <a:t>, Te</a:t>
            </a:r>
            <a:r>
              <a:rPr lang="en-US" baseline="30000" dirty="0" smtClean="0"/>
              <a:t>-2			</a:t>
            </a:r>
            <a:endParaRPr lang="en-US" baseline="30000" dirty="0" smtClean="0"/>
          </a:p>
          <a:p>
            <a:pPr>
              <a:buNone/>
            </a:pPr>
            <a:r>
              <a:rPr lang="en-US" baseline="30000" dirty="0" smtClean="0"/>
              <a:t> </a:t>
            </a:r>
            <a:r>
              <a:rPr lang="en-US" baseline="30000" dirty="0" smtClean="0"/>
              <a:t>                                                                                                </a:t>
            </a:r>
            <a:r>
              <a:rPr lang="en-US" dirty="0" smtClean="0"/>
              <a:t>Ba</a:t>
            </a:r>
            <a:r>
              <a:rPr lang="en-US" baseline="30000" dirty="0" smtClean="0"/>
              <a:t>+2</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fr-FR" dirty="0" smtClean="0"/>
              <a:t>Page 383 # 35, 37, 39, 41</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Answers:</a:t>
            </a:r>
            <a:endParaRPr lang="en-US" dirty="0"/>
          </a:p>
        </p:txBody>
      </p:sp>
      <p:sp>
        <p:nvSpPr>
          <p:cNvPr id="3" name="Content Placeholder 2"/>
          <p:cNvSpPr>
            <a:spLocks noGrp="1"/>
          </p:cNvSpPr>
          <p:nvPr>
            <p:ph idx="1"/>
          </p:nvPr>
        </p:nvSpPr>
        <p:spPr>
          <a:xfrm>
            <a:off x="457200" y="1066800"/>
            <a:ext cx="8229600" cy="5791200"/>
          </a:xfrm>
        </p:spPr>
        <p:txBody>
          <a:bodyPr>
            <a:normAutofit fontScale="85000" lnSpcReduction="20000"/>
          </a:bodyPr>
          <a:lstStyle/>
          <a:p>
            <a:pPr>
              <a:buNone/>
            </a:pPr>
            <a:r>
              <a:rPr lang="en-US" dirty="0" smtClean="0"/>
              <a:t>#35 a. Sc</a:t>
            </a:r>
            <a:r>
              <a:rPr lang="en-US" baseline="30000" dirty="0" smtClean="0"/>
              <a:t>+3</a:t>
            </a:r>
            <a:r>
              <a:rPr lang="en-US" dirty="0" smtClean="0"/>
              <a:t> , b. Te</a:t>
            </a:r>
            <a:r>
              <a:rPr lang="en-US" baseline="30000" dirty="0" smtClean="0"/>
              <a:t>-2</a:t>
            </a:r>
            <a:r>
              <a:rPr lang="en-US" dirty="0" smtClean="0"/>
              <a:t> , c. Ce</a:t>
            </a:r>
            <a:r>
              <a:rPr lang="en-US" baseline="30000" dirty="0" smtClean="0"/>
              <a:t>+4</a:t>
            </a:r>
            <a:r>
              <a:rPr lang="en-US" dirty="0" smtClean="0"/>
              <a:t> and Ti</a:t>
            </a:r>
            <a:r>
              <a:rPr lang="en-US" baseline="30000" dirty="0" smtClean="0"/>
              <a:t>+4</a:t>
            </a:r>
            <a:r>
              <a:rPr lang="en-US" dirty="0" smtClean="0"/>
              <a:t>, d. Ba</a:t>
            </a:r>
            <a:r>
              <a:rPr lang="en-US" baseline="30000" dirty="0" smtClean="0"/>
              <a:t>+2</a:t>
            </a:r>
          </a:p>
          <a:p>
            <a:pPr>
              <a:buNone/>
            </a:pPr>
            <a:endParaRPr lang="en-US" dirty="0" smtClean="0"/>
          </a:p>
          <a:p>
            <a:pPr>
              <a:buNone/>
            </a:pPr>
            <a:r>
              <a:rPr lang="en-US" dirty="0" smtClean="0"/>
              <a:t>#37. La</a:t>
            </a:r>
            <a:r>
              <a:rPr lang="en-US" baseline="30000" dirty="0" smtClean="0"/>
              <a:t>+3</a:t>
            </a:r>
            <a:r>
              <a:rPr lang="en-US" dirty="0" smtClean="0"/>
              <a:t> , Ba</a:t>
            </a:r>
            <a:r>
              <a:rPr lang="en-US" baseline="30000" dirty="0" smtClean="0"/>
              <a:t>+2</a:t>
            </a:r>
            <a:r>
              <a:rPr lang="en-US" dirty="0" smtClean="0"/>
              <a:t> , Cs</a:t>
            </a:r>
            <a:r>
              <a:rPr lang="en-US" baseline="30000" dirty="0" smtClean="0"/>
              <a:t>+1</a:t>
            </a:r>
            <a:r>
              <a:rPr lang="en-US" dirty="0" smtClean="0"/>
              <a:t> , I</a:t>
            </a:r>
            <a:r>
              <a:rPr lang="en-US" baseline="30000" dirty="0" smtClean="0"/>
              <a:t>-1  </a:t>
            </a:r>
            <a:r>
              <a:rPr lang="en-US" dirty="0" smtClean="0"/>
              <a:t>, Te</a:t>
            </a:r>
            <a:r>
              <a:rPr lang="en-US" baseline="30000" dirty="0" smtClean="0"/>
              <a:t>-2</a:t>
            </a:r>
            <a:r>
              <a:rPr lang="en-US" dirty="0" smtClean="0"/>
              <a:t>  </a:t>
            </a:r>
          </a:p>
          <a:p>
            <a:pPr>
              <a:buNone/>
            </a:pPr>
            <a:endParaRPr lang="en-US" dirty="0" smtClean="0"/>
          </a:p>
          <a:p>
            <a:pPr>
              <a:buNone/>
            </a:pPr>
            <a:r>
              <a:rPr lang="en-US" dirty="0" smtClean="0"/>
              <a:t>#39 a. Cu &gt; Cu</a:t>
            </a:r>
            <a:r>
              <a:rPr lang="en-US" baseline="30000" dirty="0" smtClean="0"/>
              <a:t>+1</a:t>
            </a:r>
            <a:r>
              <a:rPr lang="en-US" dirty="0" smtClean="0"/>
              <a:t> &gt; Cu</a:t>
            </a:r>
            <a:r>
              <a:rPr lang="en-US" baseline="30000" dirty="0" smtClean="0"/>
              <a:t>+2</a:t>
            </a:r>
          </a:p>
          <a:p>
            <a:pPr>
              <a:buNone/>
            </a:pPr>
            <a:r>
              <a:rPr lang="en-US" baseline="30000" dirty="0" smtClean="0"/>
              <a:t>	 </a:t>
            </a:r>
            <a:r>
              <a:rPr lang="en-US" dirty="0" smtClean="0"/>
              <a:t>   b. Pt</a:t>
            </a:r>
            <a:r>
              <a:rPr lang="en-US" baseline="30000" dirty="0" smtClean="0"/>
              <a:t>+2</a:t>
            </a:r>
            <a:r>
              <a:rPr lang="en-US" dirty="0" smtClean="0"/>
              <a:t> &gt;Pd</a:t>
            </a:r>
            <a:r>
              <a:rPr lang="en-US" baseline="30000" dirty="0" smtClean="0"/>
              <a:t>+2</a:t>
            </a:r>
            <a:r>
              <a:rPr lang="en-US" dirty="0" smtClean="0"/>
              <a:t> &gt;Ni</a:t>
            </a:r>
            <a:r>
              <a:rPr lang="en-US" baseline="30000" dirty="0" smtClean="0"/>
              <a:t>+2</a:t>
            </a:r>
            <a:r>
              <a:rPr lang="en-US" dirty="0" smtClean="0"/>
              <a:t> </a:t>
            </a:r>
          </a:p>
          <a:p>
            <a:pPr>
              <a:buNone/>
            </a:pPr>
            <a:r>
              <a:rPr lang="en-US" dirty="0" smtClean="0"/>
              <a:t>	    c. O</a:t>
            </a:r>
            <a:r>
              <a:rPr lang="en-US" baseline="30000" dirty="0" smtClean="0"/>
              <a:t>-2</a:t>
            </a:r>
            <a:r>
              <a:rPr lang="en-US" dirty="0" smtClean="0"/>
              <a:t> , O</a:t>
            </a:r>
            <a:r>
              <a:rPr lang="en-US" baseline="30000" dirty="0" smtClean="0"/>
              <a:t>-1</a:t>
            </a:r>
            <a:r>
              <a:rPr lang="en-US" dirty="0" smtClean="0"/>
              <a:t> , O</a:t>
            </a:r>
          </a:p>
          <a:p>
            <a:pPr>
              <a:buNone/>
            </a:pPr>
            <a:r>
              <a:rPr lang="en-US" dirty="0" smtClean="0"/>
              <a:t>	    d. La</a:t>
            </a:r>
            <a:r>
              <a:rPr lang="en-US" baseline="30000" dirty="0" smtClean="0"/>
              <a:t>+3</a:t>
            </a:r>
            <a:r>
              <a:rPr lang="en-US" dirty="0" smtClean="0"/>
              <a:t> , Eu</a:t>
            </a:r>
            <a:r>
              <a:rPr lang="en-US" baseline="30000" dirty="0" smtClean="0"/>
              <a:t>+3</a:t>
            </a:r>
            <a:r>
              <a:rPr lang="en-US" dirty="0" smtClean="0"/>
              <a:t> , Gd</a:t>
            </a:r>
            <a:r>
              <a:rPr lang="en-US" baseline="30000" dirty="0" smtClean="0"/>
              <a:t>+3</a:t>
            </a:r>
            <a:r>
              <a:rPr lang="en-US" dirty="0" smtClean="0"/>
              <a:t> , Yb</a:t>
            </a:r>
            <a:r>
              <a:rPr lang="en-US" baseline="30000" dirty="0" smtClean="0"/>
              <a:t>+3</a:t>
            </a:r>
            <a:r>
              <a:rPr lang="en-US" dirty="0" smtClean="0"/>
              <a:t> </a:t>
            </a:r>
          </a:p>
          <a:p>
            <a:pPr>
              <a:buNone/>
            </a:pPr>
            <a:r>
              <a:rPr lang="en-US" dirty="0" smtClean="0"/>
              <a:t>	    e . Te</a:t>
            </a:r>
            <a:r>
              <a:rPr lang="en-US" baseline="30000" dirty="0" smtClean="0"/>
              <a:t>-2</a:t>
            </a:r>
            <a:r>
              <a:rPr lang="en-US" dirty="0" smtClean="0"/>
              <a:t> , I </a:t>
            </a:r>
            <a:r>
              <a:rPr lang="en-US" baseline="30000" dirty="0" smtClean="0"/>
              <a:t>-1</a:t>
            </a:r>
            <a:r>
              <a:rPr lang="en-US" dirty="0" smtClean="0"/>
              <a:t> , Cs</a:t>
            </a:r>
            <a:r>
              <a:rPr lang="en-US" baseline="30000" dirty="0" smtClean="0"/>
              <a:t>+1</a:t>
            </a:r>
            <a:r>
              <a:rPr lang="en-US" dirty="0" smtClean="0"/>
              <a:t> , Ba</a:t>
            </a:r>
            <a:r>
              <a:rPr lang="en-US" baseline="30000" dirty="0" smtClean="0"/>
              <a:t>+2</a:t>
            </a:r>
            <a:r>
              <a:rPr lang="en-US" dirty="0" smtClean="0"/>
              <a:t> , La</a:t>
            </a:r>
            <a:r>
              <a:rPr lang="en-US" baseline="30000" dirty="0" smtClean="0"/>
              <a:t>+3</a:t>
            </a:r>
          </a:p>
          <a:p>
            <a:pPr>
              <a:buNone/>
            </a:pPr>
            <a:r>
              <a:rPr lang="en-US" dirty="0" smtClean="0"/>
              <a:t>#41 a. Al</a:t>
            </a:r>
            <a:r>
              <a:rPr lang="en-US" baseline="-25000" dirty="0" smtClean="0"/>
              <a:t>2</a:t>
            </a:r>
            <a:r>
              <a:rPr lang="en-US" dirty="0" smtClean="0"/>
              <a:t>S</a:t>
            </a:r>
            <a:r>
              <a:rPr lang="en-US" baseline="-25000" dirty="0" smtClean="0"/>
              <a:t>3</a:t>
            </a:r>
            <a:r>
              <a:rPr lang="en-US" dirty="0" smtClean="0"/>
              <a:t> – aluminum sulfide</a:t>
            </a:r>
          </a:p>
          <a:p>
            <a:pPr>
              <a:buNone/>
            </a:pPr>
            <a:r>
              <a:rPr lang="en-US" dirty="0" smtClean="0"/>
              <a:t> 	    b. K</a:t>
            </a:r>
            <a:r>
              <a:rPr lang="en-US" baseline="-25000" dirty="0" smtClean="0"/>
              <a:t>3</a:t>
            </a:r>
            <a:r>
              <a:rPr lang="en-US" dirty="0" smtClean="0"/>
              <a:t>N – potassium nitride</a:t>
            </a:r>
          </a:p>
          <a:p>
            <a:pPr>
              <a:buNone/>
            </a:pPr>
            <a:r>
              <a:rPr lang="en-US" dirty="0" smtClean="0"/>
              <a:t>	    c. MgCl</a:t>
            </a:r>
            <a:r>
              <a:rPr lang="en-US" baseline="-25000" dirty="0" smtClean="0"/>
              <a:t>2</a:t>
            </a:r>
            <a:r>
              <a:rPr lang="en-US" dirty="0" smtClean="0"/>
              <a:t> – magnesium chloride</a:t>
            </a:r>
          </a:p>
          <a:p>
            <a:pPr>
              <a:buNone/>
            </a:pPr>
            <a:r>
              <a:rPr lang="en-US" dirty="0" smtClean="0"/>
              <a:t>	    d. </a:t>
            </a:r>
            <a:r>
              <a:rPr lang="en-US" dirty="0" err="1" smtClean="0"/>
              <a:t>CsBr</a:t>
            </a:r>
            <a:r>
              <a:rPr lang="en-US" dirty="0" smtClean="0"/>
              <a:t> – cesium bromide</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b="1" dirty="0" smtClean="0"/>
              <a:t>Define lattice energy</a:t>
            </a:r>
          </a:p>
          <a:p>
            <a:endParaRPr lang="en-US" dirty="0" smtClean="0"/>
          </a:p>
          <a:p>
            <a:r>
              <a:rPr lang="en-US" b="1" dirty="0" smtClean="0"/>
              <a:t>Determine relative lattice energy among a group of compounds</a:t>
            </a:r>
          </a:p>
          <a:p>
            <a:endParaRPr lang="en-US" b="1" dirty="0" smtClean="0"/>
          </a:p>
          <a:p>
            <a:r>
              <a:rPr lang="en-US" b="1" dirty="0" smtClean="0"/>
              <a:t>Use lattice energy to calculate reaction energy (5 step)</a:t>
            </a: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Lattice Energy</a:t>
            </a:r>
            <a:endParaRPr lang="en-US" dirty="0"/>
          </a:p>
        </p:txBody>
      </p:sp>
      <p:sp>
        <p:nvSpPr>
          <p:cNvPr id="3" name="Content Placeholder 2"/>
          <p:cNvSpPr>
            <a:spLocks noGrp="1"/>
          </p:cNvSpPr>
          <p:nvPr>
            <p:ph idx="1"/>
          </p:nvPr>
        </p:nvSpPr>
        <p:spPr>
          <a:xfrm>
            <a:off x="0" y="1371600"/>
            <a:ext cx="8839200" cy="4953000"/>
          </a:xfrm>
        </p:spPr>
        <p:txBody>
          <a:bodyPr/>
          <a:lstStyle/>
          <a:p>
            <a:r>
              <a:rPr lang="en-US" dirty="0" smtClean="0"/>
              <a:t>Define Lattice Energy:</a:t>
            </a:r>
          </a:p>
          <a:p>
            <a:pPr lvl="2"/>
            <a:r>
              <a:rPr lang="en-US" sz="2800" dirty="0" smtClean="0"/>
              <a:t>the change in energy that takes place when separated gaseous ions are packed together to form an ionic solid</a:t>
            </a:r>
          </a:p>
          <a:p>
            <a:pPr lvl="2"/>
            <a:endParaRPr lang="en-US" dirty="0"/>
          </a:p>
        </p:txBody>
      </p:sp>
      <p:graphicFrame>
        <p:nvGraphicFramePr>
          <p:cNvPr id="4" name="Table 3"/>
          <p:cNvGraphicFramePr>
            <a:graphicFrameLocks noGrp="1"/>
          </p:cNvGraphicFramePr>
          <p:nvPr/>
        </p:nvGraphicFramePr>
        <p:xfrm>
          <a:off x="990600" y="3352800"/>
          <a:ext cx="6553200" cy="1219200"/>
        </p:xfrm>
        <a:graphic>
          <a:graphicData uri="http://schemas.openxmlformats.org/drawingml/2006/table">
            <a:tbl>
              <a:tblPr/>
              <a:tblGrid>
                <a:gridCol w="6553200"/>
              </a:tblGrid>
              <a:tr h="1219200">
                <a:tc>
                  <a:txBody>
                    <a:bodyPr/>
                    <a:lstStyle/>
                    <a:p>
                      <a:r>
                        <a:rPr lang="en-US" sz="4400" dirty="0">
                          <a:solidFill>
                            <a:srgbClr val="000000"/>
                          </a:solidFill>
                        </a:rPr>
                        <a:t>Na</a:t>
                      </a:r>
                      <a:r>
                        <a:rPr lang="en-US" sz="4400" baseline="30000" dirty="0">
                          <a:solidFill>
                            <a:srgbClr val="000000"/>
                          </a:solidFill>
                        </a:rPr>
                        <a:t>+1</a:t>
                      </a:r>
                      <a:r>
                        <a:rPr lang="en-US" sz="4400" dirty="0">
                          <a:solidFill>
                            <a:srgbClr val="000000"/>
                          </a:solidFill>
                        </a:rPr>
                        <a:t> (g) + Cl</a:t>
                      </a:r>
                      <a:r>
                        <a:rPr lang="en-US" sz="4400" baseline="30000" dirty="0">
                          <a:solidFill>
                            <a:srgbClr val="000000"/>
                          </a:solidFill>
                        </a:rPr>
                        <a:t>-1</a:t>
                      </a:r>
                      <a:r>
                        <a:rPr lang="en-US" sz="4400" dirty="0">
                          <a:solidFill>
                            <a:srgbClr val="000000"/>
                          </a:solidFill>
                        </a:rPr>
                        <a:t> (g) --&gt; </a:t>
                      </a:r>
                      <a:r>
                        <a:rPr lang="en-US" sz="4400" dirty="0" err="1">
                          <a:solidFill>
                            <a:srgbClr val="000000"/>
                          </a:solidFill>
                        </a:rPr>
                        <a:t>NaCl</a:t>
                      </a:r>
                      <a:r>
                        <a:rPr lang="en-US" sz="4400" dirty="0">
                          <a:solidFill>
                            <a:srgbClr val="000000"/>
                          </a:solidFill>
                        </a:rPr>
                        <a:t> (s) </a:t>
                      </a:r>
                      <a:endParaRPr lang="en-US" sz="4400" dirty="0"/>
                    </a:p>
                  </a:txBody>
                  <a:tcPr anchor="ctr">
                    <a:lnL>
                      <a:noFill/>
                    </a:lnL>
                    <a:lnR>
                      <a:noFill/>
                    </a:lnR>
                    <a:lnT>
                      <a:noFill/>
                    </a:lnT>
                    <a:lnB>
                      <a:noFill/>
                    </a:lnB>
                  </a:tcPr>
                </a:tc>
              </a:tr>
            </a:tbl>
          </a:graphicData>
        </a:graphic>
      </p:graphicFrame>
      <p:graphicFrame>
        <p:nvGraphicFramePr>
          <p:cNvPr id="5" name="Table 4"/>
          <p:cNvGraphicFramePr>
            <a:graphicFrameLocks noGrp="1"/>
          </p:cNvGraphicFramePr>
          <p:nvPr/>
        </p:nvGraphicFramePr>
        <p:xfrm>
          <a:off x="304800" y="4953000"/>
          <a:ext cx="3886200" cy="487680"/>
        </p:xfrm>
        <a:graphic>
          <a:graphicData uri="http://schemas.openxmlformats.org/drawingml/2006/table">
            <a:tbl>
              <a:tblPr/>
              <a:tblGrid>
                <a:gridCol w="3886200"/>
              </a:tblGrid>
              <a:tr h="0">
                <a:tc>
                  <a:txBody>
                    <a:bodyPr/>
                    <a:lstStyle/>
                    <a:p>
                      <a:r>
                        <a:rPr lang="en-US" sz="2600" dirty="0">
                          <a:solidFill>
                            <a:srgbClr val="000000"/>
                          </a:solidFill>
                          <a:latin typeface="Adobe Garamond Pro Bold"/>
                        </a:rPr>
                        <a:t>change in energy from here</a:t>
                      </a:r>
                      <a:endParaRPr lang="en-US" sz="2000" dirty="0">
                        <a:latin typeface="ARIAL"/>
                      </a:endParaRPr>
                    </a:p>
                  </a:txBody>
                  <a:tcPr anchor="ctr">
                    <a:lnL>
                      <a:noFill/>
                    </a:lnL>
                    <a:lnR>
                      <a:noFill/>
                    </a:lnR>
                    <a:lnT>
                      <a:noFill/>
                    </a:lnT>
                    <a:lnB>
                      <a:noFill/>
                    </a:lnB>
                  </a:tcPr>
                </a:tc>
              </a:tr>
            </a:tbl>
          </a:graphicData>
        </a:graphic>
      </p:graphicFrame>
      <p:graphicFrame>
        <p:nvGraphicFramePr>
          <p:cNvPr id="6" name="Table 5"/>
          <p:cNvGraphicFramePr>
            <a:graphicFrameLocks noGrp="1"/>
          </p:cNvGraphicFramePr>
          <p:nvPr/>
        </p:nvGraphicFramePr>
        <p:xfrm>
          <a:off x="6705600" y="5181600"/>
          <a:ext cx="1600200" cy="487680"/>
        </p:xfrm>
        <a:graphic>
          <a:graphicData uri="http://schemas.openxmlformats.org/drawingml/2006/table">
            <a:tbl>
              <a:tblPr/>
              <a:tblGrid>
                <a:gridCol w="1600200"/>
              </a:tblGrid>
              <a:tr h="0">
                <a:tc>
                  <a:txBody>
                    <a:bodyPr/>
                    <a:lstStyle/>
                    <a:p>
                      <a:r>
                        <a:rPr lang="en-US" sz="2600" dirty="0">
                          <a:solidFill>
                            <a:srgbClr val="000000"/>
                          </a:solidFill>
                          <a:latin typeface="Adobe Garamond Pro Bold"/>
                        </a:rPr>
                        <a:t>to here </a:t>
                      </a:r>
                      <a:endParaRPr lang="en-US" sz="2000" dirty="0">
                        <a:latin typeface="ARIAL"/>
                      </a:endParaRPr>
                    </a:p>
                  </a:txBody>
                  <a:tcPr anchor="ctr">
                    <a:lnL>
                      <a:noFill/>
                    </a:lnL>
                    <a:lnR>
                      <a:noFill/>
                    </a:lnR>
                    <a:lnT>
                      <a:noFill/>
                    </a:lnT>
                    <a:lnB>
                      <a:noFill/>
                    </a:lnB>
                  </a:tcPr>
                </a:tc>
              </a:tr>
            </a:tbl>
          </a:graphicData>
        </a:graphic>
      </p:graphicFrame>
      <p:cxnSp>
        <p:nvCxnSpPr>
          <p:cNvPr id="8" name="Straight Arrow Connector 7"/>
          <p:cNvCxnSpPr/>
          <p:nvPr/>
        </p:nvCxnSpPr>
        <p:spPr>
          <a:xfrm flipV="1">
            <a:off x="1828800" y="4419600"/>
            <a:ext cx="685800" cy="60960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6324600" y="4343400"/>
            <a:ext cx="838200" cy="83820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66800" y="4267200"/>
            <a:ext cx="36576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38800" y="4267200"/>
            <a:ext cx="17526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nvGraphicFramePr>
        <p:xfrm>
          <a:off x="3276600" y="5715000"/>
          <a:ext cx="3810000" cy="640080"/>
        </p:xfrm>
        <a:graphic>
          <a:graphicData uri="http://schemas.openxmlformats.org/drawingml/2006/table">
            <a:tbl>
              <a:tblPr/>
              <a:tblGrid>
                <a:gridCol w="3810000"/>
              </a:tblGrid>
              <a:tr h="0">
                <a:tc>
                  <a:txBody>
                    <a:bodyPr/>
                    <a:lstStyle/>
                    <a:p>
                      <a:r>
                        <a:rPr lang="en-US" sz="3600" dirty="0">
                          <a:solidFill>
                            <a:srgbClr val="000000"/>
                          </a:solidFill>
                          <a:latin typeface="Adobe Garamond Pro Bold"/>
                        </a:rPr>
                        <a:t>is lattice </a:t>
                      </a:r>
                      <a:r>
                        <a:rPr lang="en-US" sz="3600" dirty="0" smtClean="0">
                          <a:solidFill>
                            <a:srgbClr val="000000"/>
                          </a:solidFill>
                          <a:latin typeface="Adobe Garamond Pro Bold"/>
                        </a:rPr>
                        <a:t>energy !</a:t>
                      </a:r>
                      <a:endParaRPr lang="en-US" sz="3600" dirty="0">
                        <a:latin typeface="ARIAL"/>
                      </a:endParaRPr>
                    </a:p>
                  </a:txBody>
                  <a:tcPr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err="1" smtClean="0"/>
              <a:t>Textbooks's</a:t>
            </a:r>
            <a:r>
              <a:rPr lang="en-US" dirty="0" smtClean="0"/>
              <a:t> Perspective on Energy</a:t>
            </a:r>
            <a:br>
              <a:rPr lang="en-US" dirty="0" smtClean="0"/>
            </a:br>
            <a:endParaRPr lang="en-US" dirty="0"/>
          </a:p>
        </p:txBody>
      </p:sp>
      <p:sp>
        <p:nvSpPr>
          <p:cNvPr id="3" name="Content Placeholder 2"/>
          <p:cNvSpPr>
            <a:spLocks noGrp="1"/>
          </p:cNvSpPr>
          <p:nvPr>
            <p:ph idx="1"/>
          </p:nvPr>
        </p:nvSpPr>
        <p:spPr/>
        <p:txBody>
          <a:bodyPr>
            <a:normAutofit/>
          </a:bodyPr>
          <a:lstStyle/>
          <a:p>
            <a:r>
              <a:rPr lang="en-US" sz="3600" dirty="0" smtClean="0"/>
              <a:t>Viewed from the system's point of view</a:t>
            </a:r>
          </a:p>
          <a:p>
            <a:pPr lvl="2"/>
            <a:r>
              <a:rPr lang="en-US" sz="3600" dirty="0" smtClean="0"/>
              <a:t>Negative energy if the process is exothermic</a:t>
            </a:r>
          </a:p>
          <a:p>
            <a:pPr lvl="2"/>
            <a:r>
              <a:rPr lang="en-US" sz="3600" dirty="0" smtClean="0"/>
              <a:t>Positive energy if the process is endothermic</a:t>
            </a:r>
          </a:p>
          <a:p>
            <a:r>
              <a:rPr lang="en-US" sz="3600" dirty="0" smtClean="0"/>
              <a:t>This perspective gives lattice energy a negative value!</a:t>
            </a:r>
          </a:p>
          <a:p>
            <a:endParaRPr lang="en-US" sz="3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Lattice Energy Calculation</a:t>
            </a:r>
            <a:endParaRPr lang="en-US" dirty="0"/>
          </a:p>
        </p:txBody>
      </p:sp>
      <p:sp>
        <p:nvSpPr>
          <p:cNvPr id="3" name="Content Placeholder 2"/>
          <p:cNvSpPr>
            <a:spLocks noGrp="1"/>
          </p:cNvSpPr>
          <p:nvPr>
            <p:ph idx="1"/>
          </p:nvPr>
        </p:nvSpPr>
        <p:spPr>
          <a:xfrm>
            <a:off x="0" y="1295400"/>
            <a:ext cx="8839200" cy="5257800"/>
          </a:xfrm>
        </p:spPr>
        <p:txBody>
          <a:bodyPr>
            <a:normAutofit fontScale="92500" lnSpcReduction="10000"/>
          </a:bodyPr>
          <a:lstStyle/>
          <a:p>
            <a:r>
              <a:rPr lang="en-US" dirty="0" smtClean="0"/>
              <a:t>Lattice Energy is Calculated by a modified form of Coulomb's Law.</a:t>
            </a:r>
          </a:p>
          <a:p>
            <a:pPr>
              <a:buNone/>
            </a:pPr>
            <a:endParaRPr lang="en-US" dirty="0" smtClean="0"/>
          </a:p>
          <a:p>
            <a:pPr>
              <a:buNone/>
            </a:pPr>
            <a:endParaRPr lang="en-US" dirty="0" smtClean="0"/>
          </a:p>
          <a:p>
            <a:pPr>
              <a:buNone/>
            </a:pPr>
            <a:endParaRPr lang="en-US" dirty="0" smtClean="0"/>
          </a:p>
          <a:p>
            <a:pPr>
              <a:buNone/>
            </a:pPr>
            <a:r>
              <a:rPr lang="en-US" dirty="0" smtClean="0"/>
              <a:t>Where k is a constant that depends on the structure of the solid and the electron configurations of the ions</a:t>
            </a:r>
          </a:p>
          <a:p>
            <a:pPr>
              <a:buNone/>
            </a:pPr>
            <a:endParaRPr lang="en-US" dirty="0" smtClean="0"/>
          </a:p>
          <a:p>
            <a:pPr>
              <a:buNone/>
            </a:pPr>
            <a:r>
              <a:rPr lang="en-US" sz="3000" dirty="0" smtClean="0"/>
              <a:t>Note: you will NOT be expected to calculate lattice energy, just to know how it is calculated and to use lattice energy to calculate total reaction energy</a:t>
            </a:r>
          </a:p>
          <a:p>
            <a:pPr>
              <a:buNone/>
            </a:pPr>
            <a:endParaRPr lang="en-US" dirty="0" smtClean="0"/>
          </a:p>
          <a:p>
            <a:pPr>
              <a:buNone/>
            </a:pPr>
            <a:endParaRPr lang="en-US" dirty="0"/>
          </a:p>
        </p:txBody>
      </p:sp>
      <p:graphicFrame>
        <p:nvGraphicFramePr>
          <p:cNvPr id="4" name="Object 3"/>
          <p:cNvGraphicFramePr>
            <a:graphicFrameLocks noChangeAspect="1"/>
          </p:cNvGraphicFramePr>
          <p:nvPr/>
        </p:nvGraphicFramePr>
        <p:xfrm>
          <a:off x="1524000" y="1752600"/>
          <a:ext cx="6934200" cy="1827618"/>
        </p:xfrm>
        <a:graphic>
          <a:graphicData uri="http://schemas.openxmlformats.org/presentationml/2006/ole">
            <p:oleObj spid="_x0000_s49154" name="Equation" r:id="rId3" imgW="1638000" imgH="431640" progId="Equation.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Estimating Relative Lattice Energy</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Lattice energy increases as ion charge (Q</a:t>
            </a:r>
            <a:r>
              <a:rPr lang="en-US" baseline="-25000" dirty="0" smtClean="0"/>
              <a:t>1</a:t>
            </a:r>
            <a:r>
              <a:rPr lang="en-US" dirty="0" smtClean="0"/>
              <a:t> and Q</a:t>
            </a:r>
            <a:r>
              <a:rPr lang="en-US" baseline="-25000" dirty="0" smtClean="0"/>
              <a:t>2</a:t>
            </a:r>
            <a:r>
              <a:rPr lang="en-US" dirty="0" smtClean="0"/>
              <a:t>) increases</a:t>
            </a:r>
          </a:p>
          <a:p>
            <a:pPr>
              <a:buNone/>
            </a:pPr>
            <a:endParaRPr lang="en-US" dirty="0" smtClean="0"/>
          </a:p>
          <a:p>
            <a:r>
              <a:rPr lang="en-US" dirty="0" smtClean="0"/>
              <a:t>Lattice energy decreases as the distance between ions (r) increases</a:t>
            </a:r>
          </a:p>
          <a:p>
            <a:endParaRPr lang="en-US" dirty="0"/>
          </a:p>
        </p:txBody>
      </p:sp>
      <p:graphicFrame>
        <p:nvGraphicFramePr>
          <p:cNvPr id="4" name="Object 3"/>
          <p:cNvGraphicFramePr>
            <a:graphicFrameLocks noChangeAspect="1"/>
          </p:cNvGraphicFramePr>
          <p:nvPr/>
        </p:nvGraphicFramePr>
        <p:xfrm>
          <a:off x="4514850" y="3321050"/>
          <a:ext cx="114300" cy="215900"/>
        </p:xfrm>
        <a:graphic>
          <a:graphicData uri="http://schemas.openxmlformats.org/presentationml/2006/ole">
            <p:oleObj spid="_x0000_s50178" name="Equation" r:id="rId3" imgW="114120" imgH="215640" progId="Equation.3">
              <p:embed/>
            </p:oleObj>
          </a:graphicData>
        </a:graphic>
      </p:graphicFrame>
      <p:graphicFrame>
        <p:nvGraphicFramePr>
          <p:cNvPr id="50179" name="Object 3"/>
          <p:cNvGraphicFramePr>
            <a:graphicFrameLocks noChangeAspect="1"/>
          </p:cNvGraphicFramePr>
          <p:nvPr/>
        </p:nvGraphicFramePr>
        <p:xfrm>
          <a:off x="1371600" y="1219200"/>
          <a:ext cx="6934200" cy="1827213"/>
        </p:xfrm>
        <a:graphic>
          <a:graphicData uri="http://schemas.openxmlformats.org/presentationml/2006/ole">
            <p:oleObj spid="_x0000_s50179" name="Equation" r:id="rId4" imgW="1638000" imgH="431640" progId="Equation.3">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Practice:</a:t>
            </a:r>
            <a:br>
              <a:rPr lang="en-US" dirty="0" smtClean="0"/>
            </a:br>
            <a:endParaRPr lang="en-US" dirty="0"/>
          </a:p>
        </p:txBody>
      </p:sp>
      <p:sp>
        <p:nvSpPr>
          <p:cNvPr id="3" name="Content Placeholder 2"/>
          <p:cNvSpPr>
            <a:spLocks noGrp="1"/>
          </p:cNvSpPr>
          <p:nvPr>
            <p:ph sz="half" idx="1"/>
          </p:nvPr>
        </p:nvSpPr>
        <p:spPr>
          <a:xfrm>
            <a:off x="533400" y="2332037"/>
            <a:ext cx="4038600" cy="4525963"/>
          </a:xfrm>
        </p:spPr>
        <p:txBody>
          <a:bodyPr>
            <a:normAutofit/>
          </a:bodyPr>
          <a:lstStyle/>
          <a:p>
            <a:pPr>
              <a:lnSpc>
                <a:spcPct val="150000"/>
              </a:lnSpc>
            </a:pPr>
            <a:r>
              <a:rPr lang="en-US" dirty="0" err="1" smtClean="0"/>
              <a:t>NaCl</a:t>
            </a:r>
            <a:r>
              <a:rPr lang="en-US" dirty="0" smtClean="0"/>
              <a:t> or </a:t>
            </a:r>
            <a:r>
              <a:rPr lang="en-US" dirty="0" err="1" smtClean="0"/>
              <a:t>KCl</a:t>
            </a:r>
            <a:r>
              <a:rPr lang="en-US" dirty="0" smtClean="0"/>
              <a:t>		</a:t>
            </a:r>
          </a:p>
          <a:p>
            <a:pPr>
              <a:lnSpc>
                <a:spcPct val="150000"/>
              </a:lnSpc>
            </a:pPr>
            <a:r>
              <a:rPr lang="en-US" dirty="0" smtClean="0"/>
              <a:t>Mg(OH)</a:t>
            </a:r>
            <a:r>
              <a:rPr lang="en-US" baseline="-25000" dirty="0" smtClean="0"/>
              <a:t>2</a:t>
            </a:r>
            <a:r>
              <a:rPr lang="en-US" dirty="0" smtClean="0"/>
              <a:t> or </a:t>
            </a:r>
            <a:r>
              <a:rPr lang="en-US" dirty="0" err="1" smtClean="0"/>
              <a:t>MgO</a:t>
            </a:r>
            <a:endParaRPr lang="en-US" dirty="0" smtClean="0"/>
          </a:p>
          <a:p>
            <a:pPr>
              <a:lnSpc>
                <a:spcPct val="150000"/>
              </a:lnSpc>
            </a:pPr>
            <a:r>
              <a:rPr lang="en-US" dirty="0" err="1" smtClean="0"/>
              <a:t>LiF</a:t>
            </a:r>
            <a:r>
              <a:rPr lang="en-US" dirty="0" smtClean="0"/>
              <a:t> or </a:t>
            </a:r>
            <a:r>
              <a:rPr lang="en-US" dirty="0" err="1" smtClean="0"/>
              <a:t>LiCl</a:t>
            </a:r>
            <a:r>
              <a:rPr lang="en-US" dirty="0" smtClean="0"/>
              <a:t> </a:t>
            </a:r>
          </a:p>
          <a:p>
            <a:pPr>
              <a:lnSpc>
                <a:spcPct val="150000"/>
              </a:lnSpc>
            </a:pPr>
            <a:r>
              <a:rPr lang="en-US" dirty="0" smtClean="0"/>
              <a:t>Fe(OH)</a:t>
            </a:r>
            <a:r>
              <a:rPr lang="en-US" baseline="-25000" dirty="0" smtClean="0"/>
              <a:t>2</a:t>
            </a:r>
            <a:r>
              <a:rPr lang="en-US" dirty="0" smtClean="0"/>
              <a:t> or Fe(OH)</a:t>
            </a:r>
            <a:r>
              <a:rPr lang="en-US" baseline="-25000" dirty="0" smtClean="0"/>
              <a:t>3</a:t>
            </a:r>
            <a:endParaRPr lang="en-US" dirty="0" smtClean="0"/>
          </a:p>
          <a:p>
            <a:pPr>
              <a:lnSpc>
                <a:spcPct val="150000"/>
              </a:lnSpc>
            </a:pPr>
            <a:r>
              <a:rPr lang="en-US" dirty="0" err="1" smtClean="0"/>
              <a:t>NaCl</a:t>
            </a:r>
            <a:r>
              <a:rPr lang="en-US" dirty="0" smtClean="0"/>
              <a:t> or Na</a:t>
            </a:r>
            <a:r>
              <a:rPr lang="en-US" baseline="-25000" dirty="0" smtClean="0"/>
              <a:t>2</a:t>
            </a:r>
            <a:r>
              <a:rPr lang="en-US" dirty="0" smtClean="0"/>
              <a:t>O</a:t>
            </a:r>
          </a:p>
          <a:p>
            <a:pPr>
              <a:lnSpc>
                <a:spcPct val="150000"/>
              </a:lnSpc>
            </a:pPr>
            <a:r>
              <a:rPr lang="en-US" dirty="0" err="1" smtClean="0"/>
              <a:t>MgO</a:t>
            </a:r>
            <a:r>
              <a:rPr lang="en-US" dirty="0" smtClean="0"/>
              <a:t> or </a:t>
            </a:r>
            <a:r>
              <a:rPr lang="en-US" dirty="0" err="1" smtClean="0"/>
              <a:t>BaS</a:t>
            </a:r>
            <a:endParaRPr lang="en-US" dirty="0" smtClean="0"/>
          </a:p>
          <a:p>
            <a:endParaRPr lang="en-US" dirty="0"/>
          </a:p>
        </p:txBody>
      </p:sp>
      <p:sp>
        <p:nvSpPr>
          <p:cNvPr id="4" name="Content Placeholder 3"/>
          <p:cNvSpPr>
            <a:spLocks noGrp="1"/>
          </p:cNvSpPr>
          <p:nvPr>
            <p:ph sz="half" idx="2"/>
          </p:nvPr>
        </p:nvSpPr>
        <p:spPr>
          <a:xfrm>
            <a:off x="4724400" y="2332037"/>
            <a:ext cx="4038600" cy="4525963"/>
          </a:xfrm>
        </p:spPr>
        <p:txBody>
          <a:bodyPr>
            <a:normAutofit/>
          </a:bodyPr>
          <a:lstStyle/>
          <a:p>
            <a:pPr>
              <a:lnSpc>
                <a:spcPct val="150000"/>
              </a:lnSpc>
            </a:pPr>
            <a:r>
              <a:rPr lang="en-US" dirty="0" err="1" smtClean="0"/>
              <a:t>NaCl</a:t>
            </a:r>
            <a:r>
              <a:rPr lang="en-US" dirty="0" smtClean="0"/>
              <a:t> : smaller r</a:t>
            </a:r>
          </a:p>
          <a:p>
            <a:pPr>
              <a:lnSpc>
                <a:spcPct val="150000"/>
              </a:lnSpc>
            </a:pPr>
            <a:r>
              <a:rPr lang="en-US" dirty="0" err="1" smtClean="0"/>
              <a:t>MgO</a:t>
            </a:r>
            <a:r>
              <a:rPr lang="en-US" dirty="0" smtClean="0"/>
              <a:t> : larger Q</a:t>
            </a:r>
          </a:p>
          <a:p>
            <a:pPr>
              <a:lnSpc>
                <a:spcPct val="150000"/>
              </a:lnSpc>
            </a:pPr>
            <a:r>
              <a:rPr lang="en-US" dirty="0" err="1" smtClean="0"/>
              <a:t>LiF</a:t>
            </a:r>
            <a:r>
              <a:rPr lang="en-US" dirty="0" smtClean="0"/>
              <a:t> : smaller r</a:t>
            </a:r>
          </a:p>
          <a:p>
            <a:pPr>
              <a:lnSpc>
                <a:spcPct val="150000"/>
              </a:lnSpc>
            </a:pPr>
            <a:r>
              <a:rPr lang="en-US" dirty="0" smtClean="0"/>
              <a:t>Fe(OH)</a:t>
            </a:r>
            <a:r>
              <a:rPr lang="en-US" baseline="-25000" dirty="0" smtClean="0"/>
              <a:t>3</a:t>
            </a:r>
            <a:r>
              <a:rPr lang="en-US" dirty="0" smtClean="0"/>
              <a:t> : larger Q</a:t>
            </a:r>
          </a:p>
          <a:p>
            <a:pPr>
              <a:lnSpc>
                <a:spcPct val="150000"/>
              </a:lnSpc>
            </a:pPr>
            <a:r>
              <a:rPr lang="en-US" dirty="0" smtClean="0"/>
              <a:t>Na</a:t>
            </a:r>
            <a:r>
              <a:rPr lang="en-US" baseline="-25000" dirty="0" smtClean="0"/>
              <a:t>2</a:t>
            </a:r>
            <a:r>
              <a:rPr lang="en-US" dirty="0" smtClean="0"/>
              <a:t>O : Larger Q</a:t>
            </a:r>
          </a:p>
          <a:p>
            <a:pPr>
              <a:lnSpc>
                <a:spcPct val="150000"/>
              </a:lnSpc>
            </a:pPr>
            <a:r>
              <a:rPr lang="en-US" dirty="0" err="1" smtClean="0"/>
              <a:t>MgO</a:t>
            </a:r>
            <a:r>
              <a:rPr lang="en-US" dirty="0" smtClean="0"/>
              <a:t> : smaller r</a:t>
            </a:r>
          </a:p>
          <a:p>
            <a:endParaRPr lang="en-US" dirty="0"/>
          </a:p>
        </p:txBody>
      </p:sp>
      <p:sp>
        <p:nvSpPr>
          <p:cNvPr id="5" name="TextBox 4"/>
          <p:cNvSpPr txBox="1"/>
          <p:nvPr/>
        </p:nvSpPr>
        <p:spPr>
          <a:xfrm>
            <a:off x="0" y="990600"/>
            <a:ext cx="9144000" cy="1200329"/>
          </a:xfrm>
          <a:prstGeom prst="rect">
            <a:avLst/>
          </a:prstGeom>
          <a:noFill/>
        </p:spPr>
        <p:txBody>
          <a:bodyPr wrap="square" rtlCol="0">
            <a:spAutoFit/>
          </a:bodyPr>
          <a:lstStyle/>
          <a:p>
            <a:r>
              <a:rPr lang="en-US" sz="3600" dirty="0" smtClean="0"/>
              <a:t>Which compound in the following pairs has the most exothermic lattice energy?   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Ionic Solid Formation Energy Calculation</a:t>
            </a:r>
            <a:endParaRPr lang="en-US" dirty="0"/>
          </a:p>
        </p:txBody>
      </p:sp>
      <p:sp>
        <p:nvSpPr>
          <p:cNvPr id="6" name="Content Placeholder 5"/>
          <p:cNvSpPr>
            <a:spLocks noGrp="1"/>
          </p:cNvSpPr>
          <p:nvPr>
            <p:ph idx="1"/>
          </p:nvPr>
        </p:nvSpPr>
        <p:spPr>
          <a:xfrm>
            <a:off x="0" y="1295400"/>
            <a:ext cx="9144000" cy="5562600"/>
          </a:xfrm>
        </p:spPr>
        <p:txBody>
          <a:bodyPr>
            <a:normAutofit fontScale="92500" lnSpcReduction="20000"/>
          </a:bodyPr>
          <a:lstStyle/>
          <a:p>
            <a:r>
              <a:rPr lang="en-US" dirty="0" smtClean="0"/>
              <a:t>Li (s) + 1/2 F</a:t>
            </a:r>
            <a:r>
              <a:rPr lang="en-US" baseline="-25000" dirty="0" smtClean="0"/>
              <a:t>2 </a:t>
            </a:r>
            <a:r>
              <a:rPr lang="en-US" dirty="0" smtClean="0"/>
              <a:t>(g) --&gt; </a:t>
            </a:r>
            <a:r>
              <a:rPr lang="en-US" dirty="0" err="1" smtClean="0"/>
              <a:t>LiF</a:t>
            </a:r>
            <a:r>
              <a:rPr lang="en-US" dirty="0" smtClean="0"/>
              <a:t> (s) </a:t>
            </a:r>
            <a:r>
              <a:rPr lang="en-US" sz="2600" dirty="0" smtClean="0"/>
              <a:t>Note: must have balanced equation</a:t>
            </a:r>
          </a:p>
          <a:p>
            <a:r>
              <a:rPr lang="en-US" dirty="0" smtClean="0"/>
              <a:t>Use lattice energy to determine the energy change experienced in this reaction.</a:t>
            </a:r>
          </a:p>
          <a:p>
            <a:r>
              <a:rPr lang="en-US" dirty="0" smtClean="0"/>
              <a:t>The calculation is broken into steps based on states of matter</a:t>
            </a:r>
          </a:p>
          <a:p>
            <a:pPr lvl="2"/>
            <a:r>
              <a:rPr lang="en-US" sz="2600" dirty="0" smtClean="0"/>
              <a:t>Sublimation</a:t>
            </a:r>
          </a:p>
          <a:p>
            <a:pPr lvl="2"/>
            <a:r>
              <a:rPr lang="en-US" sz="2600" dirty="0" smtClean="0"/>
              <a:t>Ionization</a:t>
            </a:r>
          </a:p>
          <a:p>
            <a:pPr lvl="2"/>
            <a:r>
              <a:rPr lang="en-US" sz="2600" dirty="0" smtClean="0"/>
              <a:t>Dissociation</a:t>
            </a:r>
          </a:p>
          <a:p>
            <a:pPr lvl="2"/>
            <a:r>
              <a:rPr lang="en-US" sz="2600" dirty="0" smtClean="0"/>
              <a:t>Ion formation </a:t>
            </a:r>
          </a:p>
          <a:p>
            <a:pPr lvl="2"/>
            <a:r>
              <a:rPr lang="en-US" sz="2600" dirty="0" smtClean="0"/>
              <a:t>Solid formation (lattice energy**)</a:t>
            </a:r>
          </a:p>
          <a:p>
            <a:pPr>
              <a:buNone/>
            </a:pPr>
            <a:r>
              <a:rPr lang="en-US" dirty="0" smtClean="0"/>
              <a:t>** remember to use lattice energy you need separate, gaseous ions. The other 4 steps just get you to this point.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Types of </a:t>
            </a:r>
            <a:r>
              <a:rPr lang="en-US" dirty="0" smtClean="0"/>
              <a:t>Bonds</a:t>
            </a:r>
            <a:endParaRPr lang="en-US" dirty="0"/>
          </a:p>
        </p:txBody>
      </p:sp>
      <p:sp>
        <p:nvSpPr>
          <p:cNvPr id="3" name="Content Placeholder 2"/>
          <p:cNvSpPr>
            <a:spLocks noGrp="1"/>
          </p:cNvSpPr>
          <p:nvPr>
            <p:ph idx="1"/>
          </p:nvPr>
        </p:nvSpPr>
        <p:spPr>
          <a:xfrm>
            <a:off x="0" y="1600200"/>
            <a:ext cx="9144000" cy="4525963"/>
          </a:xfrm>
        </p:spPr>
        <p:txBody>
          <a:bodyPr/>
          <a:lstStyle/>
          <a:p>
            <a:r>
              <a:rPr lang="en-US" b="1" dirty="0"/>
              <a:t>Ionic: Electrons are </a:t>
            </a:r>
            <a:r>
              <a:rPr lang="en-US" b="1" dirty="0" smtClean="0"/>
              <a:t>transferred</a:t>
            </a:r>
          </a:p>
          <a:p>
            <a:pPr>
              <a:buNone/>
            </a:pPr>
            <a:endParaRPr lang="en-US" dirty="0"/>
          </a:p>
          <a:p>
            <a:r>
              <a:rPr lang="en-US" b="1" dirty="0" smtClean="0"/>
              <a:t>Polar </a:t>
            </a:r>
            <a:r>
              <a:rPr lang="en-US" b="1" dirty="0"/>
              <a:t>Covalent: Electrons are shared </a:t>
            </a:r>
            <a:r>
              <a:rPr lang="en-US" b="1" dirty="0" smtClean="0"/>
              <a:t>unequally</a:t>
            </a:r>
          </a:p>
          <a:p>
            <a:pPr>
              <a:buNone/>
            </a:pPr>
            <a:endParaRPr lang="en-US" b="1" dirty="0" smtClean="0"/>
          </a:p>
          <a:p>
            <a:r>
              <a:rPr lang="en-US" b="1" dirty="0"/>
              <a:t>Covalent: Electrons are shared equally</a:t>
            </a:r>
            <a:endParaRPr lang="en-US" dirty="0"/>
          </a:p>
          <a:p>
            <a:pPr>
              <a:buNone/>
            </a:pPr>
            <a:endParaRPr lang="en-US" dirty="0"/>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Example</a:t>
            </a:r>
            <a:endParaRPr lang="en-US" dirty="0"/>
          </a:p>
        </p:txBody>
      </p:sp>
      <p:graphicFrame>
        <p:nvGraphicFramePr>
          <p:cNvPr id="12" name="Content Placeholder 11"/>
          <p:cNvGraphicFramePr>
            <a:graphicFrameLocks noGrp="1"/>
          </p:cNvGraphicFramePr>
          <p:nvPr>
            <p:ph idx="1"/>
          </p:nvPr>
        </p:nvGraphicFramePr>
        <p:xfrm>
          <a:off x="0" y="1295400"/>
          <a:ext cx="9144000" cy="4800599"/>
        </p:xfrm>
        <a:graphic>
          <a:graphicData uri="http://schemas.openxmlformats.org/drawingml/2006/table">
            <a:tbl>
              <a:tblPr firstRow="1" bandRow="1">
                <a:tableStyleId>{5C22544A-7EE6-4342-B048-85BDC9FD1C3A}</a:tableStyleId>
              </a:tblPr>
              <a:tblGrid>
                <a:gridCol w="2667000"/>
                <a:gridCol w="3886200"/>
                <a:gridCol w="2590800"/>
              </a:tblGrid>
              <a:tr h="613931">
                <a:tc>
                  <a:txBody>
                    <a:bodyPr/>
                    <a:lstStyle/>
                    <a:p>
                      <a:r>
                        <a:rPr lang="en-US" sz="2800" dirty="0" smtClean="0"/>
                        <a:t>Step</a:t>
                      </a:r>
                      <a:endParaRPr lang="en-US" sz="2800" dirty="0"/>
                    </a:p>
                  </a:txBody>
                  <a:tcPr/>
                </a:tc>
                <a:tc>
                  <a:txBody>
                    <a:bodyPr/>
                    <a:lstStyle/>
                    <a:p>
                      <a:r>
                        <a:rPr lang="en-US" sz="2800" dirty="0" smtClean="0"/>
                        <a:t>Process</a:t>
                      </a:r>
                      <a:endParaRPr lang="en-US" sz="2800" dirty="0"/>
                    </a:p>
                  </a:txBody>
                  <a:tcPr/>
                </a:tc>
                <a:tc>
                  <a:txBody>
                    <a:bodyPr/>
                    <a:lstStyle/>
                    <a:p>
                      <a:r>
                        <a:rPr lang="en-US" sz="2800" dirty="0" smtClean="0"/>
                        <a:t>Energy</a:t>
                      </a:r>
                      <a:r>
                        <a:rPr lang="en-US" sz="2800" baseline="0" dirty="0" smtClean="0"/>
                        <a:t> change</a:t>
                      </a:r>
                      <a:endParaRPr lang="en-US" sz="2800" dirty="0"/>
                    </a:p>
                  </a:txBody>
                  <a:tcPr/>
                </a:tc>
              </a:tr>
              <a:tr h="622458">
                <a:tc>
                  <a:txBody>
                    <a:bodyPr/>
                    <a:lstStyle/>
                    <a:p>
                      <a:r>
                        <a:rPr lang="en-US" sz="2800" dirty="0">
                          <a:solidFill>
                            <a:srgbClr val="000000"/>
                          </a:solidFill>
                        </a:rPr>
                        <a:t>Sublimation</a:t>
                      </a:r>
                    </a:p>
                  </a:txBody>
                  <a:tcPr anchor="ctr"/>
                </a:tc>
                <a:tc>
                  <a:txBody>
                    <a:bodyPr/>
                    <a:lstStyle/>
                    <a:p>
                      <a:r>
                        <a:rPr lang="en-US" sz="2800" dirty="0">
                          <a:solidFill>
                            <a:srgbClr val="000000"/>
                          </a:solidFill>
                        </a:rPr>
                        <a:t>Li (s) --&gt; Li (g) </a:t>
                      </a:r>
                      <a:endParaRPr lang="en-US" sz="2800" dirty="0"/>
                    </a:p>
                  </a:txBody>
                  <a:tcPr anchor="ctr"/>
                </a:tc>
                <a:tc>
                  <a:txBody>
                    <a:bodyPr/>
                    <a:lstStyle/>
                    <a:p>
                      <a:r>
                        <a:rPr lang="en-US" sz="2800" dirty="0">
                          <a:solidFill>
                            <a:srgbClr val="000000"/>
                          </a:solidFill>
                        </a:rPr>
                        <a:t>161 kJ/mol</a:t>
                      </a:r>
                      <a:endParaRPr lang="en-US" sz="2800" dirty="0"/>
                    </a:p>
                  </a:txBody>
                  <a:tcPr anchor="ctr"/>
                </a:tc>
              </a:tr>
              <a:tr h="622458">
                <a:tc>
                  <a:txBody>
                    <a:bodyPr/>
                    <a:lstStyle/>
                    <a:p>
                      <a:r>
                        <a:rPr lang="en-US" sz="2800" dirty="0">
                          <a:solidFill>
                            <a:srgbClr val="000000"/>
                          </a:solidFill>
                        </a:rPr>
                        <a:t>Ionization</a:t>
                      </a:r>
                    </a:p>
                  </a:txBody>
                  <a:tcPr anchor="ctr"/>
                </a:tc>
                <a:tc>
                  <a:txBody>
                    <a:bodyPr/>
                    <a:lstStyle/>
                    <a:p>
                      <a:r>
                        <a:rPr lang="it-IT" sz="2800" dirty="0">
                          <a:solidFill>
                            <a:srgbClr val="000000"/>
                          </a:solidFill>
                        </a:rPr>
                        <a:t>Li (g) --&gt; Li</a:t>
                      </a:r>
                      <a:r>
                        <a:rPr lang="it-IT" sz="2800" baseline="30000" dirty="0">
                          <a:solidFill>
                            <a:srgbClr val="000000"/>
                          </a:solidFill>
                        </a:rPr>
                        <a:t>+1</a:t>
                      </a:r>
                      <a:r>
                        <a:rPr lang="it-IT" sz="2800" dirty="0">
                          <a:solidFill>
                            <a:srgbClr val="000000"/>
                          </a:solidFill>
                        </a:rPr>
                        <a:t> + 1 e</a:t>
                      </a:r>
                      <a:r>
                        <a:rPr lang="it-IT" sz="2800" baseline="30000" dirty="0">
                          <a:solidFill>
                            <a:srgbClr val="000000"/>
                          </a:solidFill>
                        </a:rPr>
                        <a:t>- </a:t>
                      </a:r>
                      <a:endParaRPr lang="it-IT" sz="2800" dirty="0"/>
                    </a:p>
                  </a:txBody>
                  <a:tcPr anchor="ctr"/>
                </a:tc>
                <a:tc>
                  <a:txBody>
                    <a:bodyPr/>
                    <a:lstStyle/>
                    <a:p>
                      <a:r>
                        <a:rPr lang="en-US" sz="2800" dirty="0">
                          <a:solidFill>
                            <a:srgbClr val="000000"/>
                          </a:solidFill>
                        </a:rPr>
                        <a:t>520 kJ/mol</a:t>
                      </a:r>
                      <a:endParaRPr lang="en-US" sz="2800" dirty="0"/>
                    </a:p>
                  </a:txBody>
                  <a:tcPr anchor="ctr"/>
                </a:tc>
              </a:tr>
              <a:tr h="622458">
                <a:tc>
                  <a:txBody>
                    <a:bodyPr/>
                    <a:lstStyle/>
                    <a:p>
                      <a:r>
                        <a:rPr lang="en-US" sz="2800" dirty="0">
                          <a:solidFill>
                            <a:srgbClr val="000000"/>
                          </a:solidFill>
                        </a:rPr>
                        <a:t>Dissociation</a:t>
                      </a:r>
                    </a:p>
                  </a:txBody>
                  <a:tcPr anchor="ctr"/>
                </a:tc>
                <a:tc>
                  <a:txBody>
                    <a:bodyPr/>
                    <a:lstStyle/>
                    <a:p>
                      <a:r>
                        <a:rPr lang="en-US" sz="2800" dirty="0">
                          <a:solidFill>
                            <a:srgbClr val="000000"/>
                          </a:solidFill>
                        </a:rPr>
                        <a:t>1/2 F</a:t>
                      </a:r>
                      <a:r>
                        <a:rPr lang="en-US" sz="2800" baseline="-25000" dirty="0">
                          <a:solidFill>
                            <a:srgbClr val="000000"/>
                          </a:solidFill>
                        </a:rPr>
                        <a:t>2</a:t>
                      </a:r>
                      <a:r>
                        <a:rPr lang="en-US" sz="2800" dirty="0">
                          <a:solidFill>
                            <a:srgbClr val="000000"/>
                          </a:solidFill>
                        </a:rPr>
                        <a:t> (g) --&gt; F (g)</a:t>
                      </a:r>
                      <a:endParaRPr lang="en-US" sz="2800" dirty="0"/>
                    </a:p>
                  </a:txBody>
                  <a:tcPr anchor="ctr"/>
                </a:tc>
                <a:tc>
                  <a:txBody>
                    <a:bodyPr/>
                    <a:lstStyle/>
                    <a:p>
                      <a:r>
                        <a:rPr lang="en-US" sz="2800" dirty="0">
                          <a:solidFill>
                            <a:srgbClr val="000000"/>
                          </a:solidFill>
                        </a:rPr>
                        <a:t>154 kJ/mol</a:t>
                      </a:r>
                      <a:endParaRPr lang="en-US" sz="2800" dirty="0"/>
                    </a:p>
                  </a:txBody>
                  <a:tcPr anchor="ctr"/>
                </a:tc>
              </a:tr>
              <a:tr h="622458">
                <a:tc>
                  <a:txBody>
                    <a:bodyPr/>
                    <a:lstStyle/>
                    <a:p>
                      <a:r>
                        <a:rPr lang="en-US" sz="2800" dirty="0">
                          <a:solidFill>
                            <a:srgbClr val="000000"/>
                          </a:solidFill>
                        </a:rPr>
                        <a:t>Ion Formation</a:t>
                      </a:r>
                    </a:p>
                  </a:txBody>
                  <a:tcPr anchor="ctr"/>
                </a:tc>
                <a:tc>
                  <a:txBody>
                    <a:bodyPr/>
                    <a:lstStyle/>
                    <a:p>
                      <a:r>
                        <a:rPr lang="en-US" sz="2800" dirty="0">
                          <a:solidFill>
                            <a:srgbClr val="000000"/>
                          </a:solidFill>
                        </a:rPr>
                        <a:t>F (g) + e</a:t>
                      </a:r>
                      <a:r>
                        <a:rPr lang="en-US" sz="2800" baseline="30000" dirty="0">
                          <a:solidFill>
                            <a:srgbClr val="000000"/>
                          </a:solidFill>
                        </a:rPr>
                        <a:t>-</a:t>
                      </a:r>
                      <a:r>
                        <a:rPr lang="en-US" sz="2800" dirty="0">
                          <a:solidFill>
                            <a:srgbClr val="000000"/>
                          </a:solidFill>
                        </a:rPr>
                        <a:t> --&gt; F</a:t>
                      </a:r>
                      <a:r>
                        <a:rPr lang="en-US" sz="2800" baseline="30000" dirty="0">
                          <a:solidFill>
                            <a:srgbClr val="000000"/>
                          </a:solidFill>
                        </a:rPr>
                        <a:t>-1</a:t>
                      </a:r>
                      <a:r>
                        <a:rPr lang="en-US" sz="2800" dirty="0">
                          <a:solidFill>
                            <a:srgbClr val="000000"/>
                          </a:solidFill>
                        </a:rPr>
                        <a:t> (g)</a:t>
                      </a:r>
                      <a:endParaRPr lang="en-US" sz="2800" dirty="0"/>
                    </a:p>
                  </a:txBody>
                  <a:tcPr anchor="ctr"/>
                </a:tc>
                <a:tc>
                  <a:txBody>
                    <a:bodyPr/>
                    <a:lstStyle/>
                    <a:p>
                      <a:r>
                        <a:rPr lang="en-US" sz="2800" dirty="0">
                          <a:solidFill>
                            <a:srgbClr val="000000"/>
                          </a:solidFill>
                        </a:rPr>
                        <a:t>-328 kJ/mol</a:t>
                      </a:r>
                      <a:endParaRPr lang="en-US" sz="2800" dirty="0"/>
                    </a:p>
                  </a:txBody>
                  <a:tcPr anchor="ctr"/>
                </a:tc>
              </a:tr>
              <a:tr h="622458">
                <a:tc>
                  <a:txBody>
                    <a:bodyPr/>
                    <a:lstStyle/>
                    <a:p>
                      <a:r>
                        <a:rPr lang="en-US" sz="2800" dirty="0">
                          <a:solidFill>
                            <a:srgbClr val="000000"/>
                          </a:solidFill>
                        </a:rPr>
                        <a:t>Solid Formation </a:t>
                      </a:r>
                      <a:endParaRPr lang="en-US" sz="2800" dirty="0"/>
                    </a:p>
                  </a:txBody>
                  <a:tcPr anchor="ctr"/>
                </a:tc>
                <a:tc>
                  <a:txBody>
                    <a:bodyPr/>
                    <a:lstStyle/>
                    <a:p>
                      <a:r>
                        <a:rPr lang="en-US" sz="2800" dirty="0">
                          <a:solidFill>
                            <a:srgbClr val="000000"/>
                          </a:solidFill>
                        </a:rPr>
                        <a:t>Li</a:t>
                      </a:r>
                      <a:r>
                        <a:rPr lang="en-US" sz="2800" baseline="30000" dirty="0">
                          <a:solidFill>
                            <a:srgbClr val="000000"/>
                          </a:solidFill>
                        </a:rPr>
                        <a:t>+1</a:t>
                      </a:r>
                      <a:r>
                        <a:rPr lang="en-US" sz="2800" dirty="0">
                          <a:solidFill>
                            <a:srgbClr val="000000"/>
                          </a:solidFill>
                        </a:rPr>
                        <a:t>(g) + F</a:t>
                      </a:r>
                      <a:r>
                        <a:rPr lang="en-US" sz="2800" baseline="30000" dirty="0">
                          <a:solidFill>
                            <a:srgbClr val="000000"/>
                          </a:solidFill>
                        </a:rPr>
                        <a:t>-1</a:t>
                      </a:r>
                      <a:r>
                        <a:rPr lang="en-US" sz="2800" dirty="0">
                          <a:solidFill>
                            <a:srgbClr val="000000"/>
                          </a:solidFill>
                        </a:rPr>
                        <a:t> (g) --&gt; </a:t>
                      </a:r>
                      <a:r>
                        <a:rPr lang="en-US" sz="2800" dirty="0" err="1">
                          <a:solidFill>
                            <a:srgbClr val="000000"/>
                          </a:solidFill>
                        </a:rPr>
                        <a:t>LiF</a:t>
                      </a:r>
                      <a:r>
                        <a:rPr lang="en-US" sz="2800" dirty="0">
                          <a:solidFill>
                            <a:srgbClr val="000000"/>
                          </a:solidFill>
                        </a:rPr>
                        <a:t> (s)</a:t>
                      </a:r>
                      <a:endParaRPr lang="en-US" sz="2800" dirty="0"/>
                    </a:p>
                  </a:txBody>
                  <a:tcPr anchor="ctr"/>
                </a:tc>
                <a:tc>
                  <a:txBody>
                    <a:bodyPr/>
                    <a:lstStyle/>
                    <a:p>
                      <a:r>
                        <a:rPr lang="en-US" sz="2800" dirty="0">
                          <a:solidFill>
                            <a:srgbClr val="000000"/>
                          </a:solidFill>
                        </a:rPr>
                        <a:t>-1047 kJ/mol</a:t>
                      </a:r>
                      <a:endParaRPr lang="en-US" sz="2800" dirty="0"/>
                    </a:p>
                  </a:txBody>
                  <a:tcPr anchor="ctr"/>
                </a:tc>
              </a:tr>
              <a:tr h="10743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solidFill>
                            <a:srgbClr val="000000"/>
                          </a:solidFill>
                        </a:rPr>
                        <a:t>Total Energy</a:t>
                      </a:r>
                    </a:p>
                    <a:p>
                      <a:endParaRPr lang="en-US" sz="2800" dirty="0"/>
                    </a:p>
                  </a:txBody>
                  <a:tcPr/>
                </a:tc>
                <a:tc>
                  <a:txBody>
                    <a:bodyPr/>
                    <a:lstStyle/>
                    <a:p>
                      <a:r>
                        <a:rPr lang="en-US" sz="2800" dirty="0" smtClean="0"/>
                        <a:t>Li (s) + 1/2 F</a:t>
                      </a:r>
                      <a:r>
                        <a:rPr lang="en-US" sz="2800" baseline="-25000" dirty="0" smtClean="0"/>
                        <a:t>2 </a:t>
                      </a:r>
                      <a:r>
                        <a:rPr lang="en-US" sz="2800" dirty="0" smtClean="0"/>
                        <a:t>(g) --&gt; </a:t>
                      </a:r>
                      <a:r>
                        <a:rPr lang="en-US" sz="2800" dirty="0" err="1" smtClean="0"/>
                        <a:t>LiF</a:t>
                      </a:r>
                      <a:r>
                        <a:rPr lang="en-US" sz="2800" dirty="0" smtClean="0"/>
                        <a:t> (s) </a:t>
                      </a:r>
                      <a:endParaRPr lang="en-US" sz="2800" dirty="0">
                        <a:solidFill>
                          <a:srgbClr val="000000"/>
                        </a:solidFill>
                      </a:endParaRPr>
                    </a:p>
                  </a:txBody>
                  <a:tcPr anchor="ctr"/>
                </a:tc>
                <a:tc>
                  <a:txBody>
                    <a:bodyPr/>
                    <a:lstStyle/>
                    <a:p>
                      <a:r>
                        <a:rPr lang="en-US" sz="2800" dirty="0">
                          <a:solidFill>
                            <a:srgbClr val="000000"/>
                          </a:solidFill>
                        </a:rPr>
                        <a:t>-617 kJ</a:t>
                      </a:r>
                    </a:p>
                  </a:txBody>
                  <a:tcPr anchor="ctr"/>
                </a:tc>
              </a:tr>
            </a:tbl>
          </a:graphicData>
        </a:graphic>
      </p:graphicFrame>
      <p:graphicFrame>
        <p:nvGraphicFramePr>
          <p:cNvPr id="13" name="Table 12"/>
          <p:cNvGraphicFramePr>
            <a:graphicFrameLocks noGrp="1"/>
          </p:cNvGraphicFramePr>
          <p:nvPr/>
        </p:nvGraphicFramePr>
        <p:xfrm>
          <a:off x="2057400" y="6172200"/>
          <a:ext cx="7086600" cy="396240"/>
        </p:xfrm>
        <a:graphic>
          <a:graphicData uri="http://schemas.openxmlformats.org/drawingml/2006/table">
            <a:tbl>
              <a:tblPr/>
              <a:tblGrid>
                <a:gridCol w="7086600"/>
              </a:tblGrid>
              <a:tr h="0">
                <a:tc>
                  <a:txBody>
                    <a:bodyPr/>
                    <a:lstStyle/>
                    <a:p>
                      <a:r>
                        <a:rPr lang="en-US" sz="2000" dirty="0">
                          <a:solidFill>
                            <a:srgbClr val="000000"/>
                          </a:solidFill>
                        </a:rPr>
                        <a:t>the negative sign tells that energy is being released (exothermic)</a:t>
                      </a:r>
                      <a:endParaRPr lang="en-US" sz="2000" dirty="0"/>
                    </a:p>
                  </a:txBody>
                  <a:tcPr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fr-FR" dirty="0" smtClean="0"/>
              <a:t>Page 383-4 # 44, 45, 46, 49</a:t>
            </a:r>
            <a:endParaRPr lang="fr-F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graphicFrame>
        <p:nvGraphicFramePr>
          <p:cNvPr id="5" name="Content Placeholder 4"/>
          <p:cNvGraphicFramePr>
            <a:graphicFrameLocks/>
          </p:cNvGraphicFramePr>
          <p:nvPr>
            <p:ph idx="1"/>
          </p:nvPr>
        </p:nvGraphicFramePr>
        <p:xfrm>
          <a:off x="1524000" y="1831181"/>
          <a:ext cx="6096000" cy="4064000"/>
        </p:xfrm>
        <a:graphic>
          <a:graphicData uri="http://schemas.openxmlformats.org/presentationml/2006/ole">
            <p:oleObj spid="_x0000_s76803" name="Acrobat Document" r:id="rId3" imgW="0" imgH="0" progId="AcroExch.Document.7">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6" name="Picture 2"/>
          <p:cNvPicPr>
            <a:picLocks noChangeAspect="1" noChangeArrowheads="1"/>
          </p:cNvPicPr>
          <p:nvPr/>
        </p:nvPicPr>
        <p:blipFill>
          <a:blip r:embed="rId2" cstate="print"/>
          <a:srcRect/>
          <a:stretch>
            <a:fillRect/>
          </a:stretch>
        </p:blipFill>
        <p:spPr bwMode="auto">
          <a:xfrm>
            <a:off x="96440" y="1447800"/>
            <a:ext cx="9036425"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8850" name="Picture 2"/>
          <p:cNvPicPr>
            <a:picLocks noChangeAspect="1" noChangeArrowheads="1"/>
          </p:cNvPicPr>
          <p:nvPr/>
        </p:nvPicPr>
        <p:blipFill>
          <a:blip r:embed="rId2" cstate="print"/>
          <a:srcRect/>
          <a:stretch>
            <a:fillRect/>
          </a:stretch>
        </p:blipFill>
        <p:spPr bwMode="auto">
          <a:xfrm>
            <a:off x="671513" y="733425"/>
            <a:ext cx="7799387" cy="539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pPr algn="l"/>
            <a:r>
              <a:rPr lang="en-US" dirty="0" smtClean="0"/>
              <a:t>A better definition of </a:t>
            </a:r>
            <a:r>
              <a:rPr lang="en-US" dirty="0" smtClean="0"/>
              <a:t>ionic compounds:</a:t>
            </a:r>
            <a:endParaRPr lang="en-US" dirty="0"/>
          </a:p>
        </p:txBody>
      </p:sp>
      <p:sp>
        <p:nvSpPr>
          <p:cNvPr id="3" name="Content Placeholder 2"/>
          <p:cNvSpPr>
            <a:spLocks noGrp="1"/>
          </p:cNvSpPr>
          <p:nvPr>
            <p:ph idx="1"/>
          </p:nvPr>
        </p:nvSpPr>
        <p:spPr/>
        <p:txBody>
          <a:bodyPr/>
          <a:lstStyle/>
          <a:p>
            <a:r>
              <a:rPr lang="en-US" dirty="0" smtClean="0"/>
              <a:t>Any compound that conducts electricity when melted is </a:t>
            </a:r>
            <a:r>
              <a:rPr lang="en-US" dirty="0" smtClean="0"/>
              <a:t>ionic</a:t>
            </a:r>
          </a:p>
          <a:p>
            <a:pPr>
              <a:buNone/>
            </a:pPr>
            <a:endParaRPr lang="en-US" dirty="0" smtClean="0"/>
          </a:p>
          <a:p>
            <a:r>
              <a:rPr lang="en-US" dirty="0" smtClean="0"/>
              <a:t>Avoids confusion when polyatomic ions, which are often held together covalently are part of the compound</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 of </a:t>
            </a:r>
            <a:r>
              <a:rPr lang="en-US" dirty="0" smtClean="0"/>
              <a:t>Models</a:t>
            </a:r>
            <a:endParaRPr lang="en-US" dirty="0"/>
          </a:p>
        </p:txBody>
      </p:sp>
      <p:sp>
        <p:nvSpPr>
          <p:cNvPr id="3" name="Content Placeholder 2"/>
          <p:cNvSpPr>
            <a:spLocks noGrp="1"/>
          </p:cNvSpPr>
          <p:nvPr>
            <p:ph idx="1"/>
          </p:nvPr>
        </p:nvSpPr>
        <p:spPr>
          <a:xfrm>
            <a:off x="0" y="1600200"/>
            <a:ext cx="9144000" cy="5029200"/>
          </a:xfrm>
        </p:spPr>
        <p:txBody>
          <a:bodyPr>
            <a:normAutofit/>
          </a:bodyPr>
          <a:lstStyle/>
          <a:p>
            <a:r>
              <a:rPr lang="en-US" dirty="0" smtClean="0"/>
              <a:t>Models attempt to explain how nature operates</a:t>
            </a:r>
          </a:p>
          <a:p>
            <a:r>
              <a:rPr lang="en-US" dirty="0" smtClean="0"/>
              <a:t>Models </a:t>
            </a:r>
            <a:r>
              <a:rPr lang="en-US" dirty="0" smtClean="0"/>
              <a:t>are human inventions: Models do not equal </a:t>
            </a:r>
            <a:r>
              <a:rPr lang="en-US" dirty="0" smtClean="0"/>
              <a:t>reality</a:t>
            </a:r>
          </a:p>
          <a:p>
            <a:r>
              <a:rPr lang="en-US" dirty="0" smtClean="0"/>
              <a:t>Models can be wrong. They </a:t>
            </a:r>
            <a:r>
              <a:rPr lang="en-US" dirty="0" smtClean="0"/>
              <a:t>are oversimplifications</a:t>
            </a:r>
            <a:r>
              <a:rPr lang="en-US" dirty="0" smtClean="0"/>
              <a:t>. Exceptions deal with items that do not meet standards due to oversimplifications.</a:t>
            </a:r>
          </a:p>
          <a:p>
            <a:r>
              <a:rPr lang="en-US" dirty="0" smtClean="0"/>
              <a:t>Need to understand strengths and weaknesses</a:t>
            </a:r>
          </a:p>
          <a:p>
            <a:r>
              <a:rPr lang="en-US" dirty="0" smtClean="0"/>
              <a:t>When models are wrong, we can learn</a:t>
            </a:r>
          </a:p>
          <a:p>
            <a:endParaRPr lang="en-US" dirty="0" smtClean="0"/>
          </a:p>
          <a:p>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Bond Energy to Calculate Reaction Energy</a:t>
            </a:r>
            <a:endParaRPr lang="en-US" dirty="0"/>
          </a:p>
        </p:txBody>
      </p:sp>
      <p:sp>
        <p:nvSpPr>
          <p:cNvPr id="3" name="Content Placeholder 2"/>
          <p:cNvSpPr>
            <a:spLocks noGrp="1"/>
          </p:cNvSpPr>
          <p:nvPr>
            <p:ph idx="1"/>
          </p:nvPr>
        </p:nvSpPr>
        <p:spPr/>
        <p:txBody>
          <a:bodyPr/>
          <a:lstStyle/>
          <a:p>
            <a:r>
              <a:rPr lang="en-US" dirty="0" smtClean="0"/>
              <a:t>Bond Energy </a:t>
            </a:r>
            <a:r>
              <a:rPr lang="en-US" dirty="0" smtClean="0"/>
              <a:t> depends </a:t>
            </a:r>
            <a:r>
              <a:rPr lang="en-US" dirty="0" smtClean="0"/>
              <a:t>on the </a:t>
            </a:r>
            <a:r>
              <a:rPr lang="en-US" dirty="0" smtClean="0"/>
              <a:t>environment</a:t>
            </a:r>
          </a:p>
          <a:p>
            <a:pPr>
              <a:buNone/>
            </a:pPr>
            <a:endParaRPr lang="en-US" dirty="0" smtClean="0"/>
          </a:p>
          <a:p>
            <a:r>
              <a:rPr lang="en-US" dirty="0" smtClean="0"/>
              <a:t>Example: </a:t>
            </a:r>
          </a:p>
          <a:p>
            <a:pPr lvl="1"/>
            <a:r>
              <a:rPr lang="en-US" dirty="0" smtClean="0"/>
              <a:t>C-H bond in HCCl</a:t>
            </a:r>
            <a:r>
              <a:rPr lang="en-US" baseline="-25000" dirty="0" smtClean="0"/>
              <a:t>3</a:t>
            </a:r>
            <a:r>
              <a:rPr lang="en-US" dirty="0" smtClean="0"/>
              <a:t> = 380 kJ/mol </a:t>
            </a:r>
          </a:p>
          <a:p>
            <a:pPr lvl="1"/>
            <a:r>
              <a:rPr lang="en-US" dirty="0" smtClean="0"/>
              <a:t>C-H bond in C</a:t>
            </a:r>
            <a:r>
              <a:rPr lang="en-US" baseline="-25000" dirty="0" smtClean="0"/>
              <a:t>2</a:t>
            </a:r>
            <a:r>
              <a:rPr lang="en-US" dirty="0" smtClean="0"/>
              <a:t>H</a:t>
            </a:r>
            <a:r>
              <a:rPr lang="en-US" baseline="-25000" dirty="0" smtClean="0"/>
              <a:t>6</a:t>
            </a:r>
            <a:r>
              <a:rPr lang="en-US" dirty="0" smtClean="0"/>
              <a:t> = 410 </a:t>
            </a:r>
            <a:r>
              <a:rPr lang="en-US" dirty="0" smtClean="0"/>
              <a:t>kJ/mol</a:t>
            </a:r>
          </a:p>
          <a:p>
            <a:pPr lvl="1">
              <a:buNone/>
            </a:pPr>
            <a:endParaRPr lang="en-US" dirty="0" smtClean="0"/>
          </a:p>
          <a:p>
            <a:r>
              <a:rPr lang="en-US" dirty="0" smtClean="0"/>
              <a:t>Average Bond Energy is still useful</a:t>
            </a:r>
          </a:p>
          <a:p>
            <a:pPr>
              <a:buNone/>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a:t>
            </a:r>
            <a:r>
              <a:rPr lang="en-US" dirty="0" smtClean="0"/>
              <a: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Discuss a "bond" as a model </a:t>
            </a:r>
          </a:p>
          <a:p>
            <a:r>
              <a:rPr lang="en-US" dirty="0" smtClean="0"/>
              <a:t>Explain why models are used in science</a:t>
            </a:r>
          </a:p>
          <a:p>
            <a:r>
              <a:rPr lang="en-US" dirty="0" smtClean="0"/>
              <a:t>Discuss 5 properties of models </a:t>
            </a:r>
          </a:p>
          <a:p>
            <a:r>
              <a:rPr lang="en-US" dirty="0" smtClean="0"/>
              <a:t>Define single, double and triple bonds- # of e</a:t>
            </a:r>
            <a:r>
              <a:rPr lang="en-US" baseline="30000" dirty="0" smtClean="0"/>
              <a:t>-</a:t>
            </a:r>
            <a:r>
              <a:rPr lang="en-US" dirty="0" smtClean="0"/>
              <a:t> shared, bond energy &amp; length</a:t>
            </a:r>
          </a:p>
          <a:p>
            <a:r>
              <a:rPr lang="en-US" dirty="0" smtClean="0"/>
              <a:t>Use bond energies to calculate </a:t>
            </a:r>
            <a:r>
              <a:rPr lang="en-US" dirty="0" smtClean="0"/>
              <a:t> </a:t>
            </a:r>
            <a:r>
              <a:rPr lang="el-GR" dirty="0" smtClean="0"/>
              <a:t>Δ</a:t>
            </a:r>
            <a:r>
              <a:rPr lang="en-US" dirty="0" smtClean="0"/>
              <a:t>H</a:t>
            </a:r>
            <a:endParaRPr lang="en-US" dirty="0" smtClean="0"/>
          </a:p>
          <a:p>
            <a:r>
              <a:rPr lang="en-US" dirty="0" smtClean="0"/>
              <a:t>Explain the relationship between number of shared electrons and bond strength and/or bond </a:t>
            </a:r>
            <a:r>
              <a:rPr lang="en-US" dirty="0" smtClean="0"/>
              <a:t>length</a:t>
            </a:r>
            <a:endParaRPr lang="en-US" dirty="0" smtClean="0"/>
          </a:p>
          <a:p>
            <a:r>
              <a:rPr lang="en-US" dirty="0" smtClean="0"/>
              <a:t>Write the expression for ΔH when using bond energy to calculate the enthalpy of the reaction</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Ionic Bonding</a:t>
            </a:r>
            <a:endParaRPr lang="en-US" dirty="0"/>
          </a:p>
        </p:txBody>
      </p:sp>
      <p:sp>
        <p:nvSpPr>
          <p:cNvPr id="3" name="Content Placeholder 2"/>
          <p:cNvSpPr>
            <a:spLocks noGrp="1"/>
          </p:cNvSpPr>
          <p:nvPr>
            <p:ph idx="1"/>
          </p:nvPr>
        </p:nvSpPr>
        <p:spPr>
          <a:xfrm>
            <a:off x="0" y="1600200"/>
            <a:ext cx="9144000" cy="4525963"/>
          </a:xfrm>
        </p:spPr>
        <p:txBody>
          <a:bodyPr/>
          <a:lstStyle/>
          <a:p>
            <a:pPr>
              <a:buNone/>
            </a:pPr>
            <a:r>
              <a:rPr lang="en-US" dirty="0"/>
              <a:t>What types of substances react to form ionic bonds</a:t>
            </a:r>
            <a:r>
              <a:rPr lang="en-US" dirty="0" smtClean="0"/>
              <a:t>?</a:t>
            </a:r>
          </a:p>
          <a:p>
            <a:pPr>
              <a:buNone/>
            </a:pPr>
            <a:r>
              <a:rPr lang="en-US" dirty="0" smtClean="0"/>
              <a:t>Answer: Metals and non metals</a:t>
            </a:r>
          </a:p>
          <a:p>
            <a:pPr>
              <a:buNone/>
            </a:pPr>
            <a:endParaRPr lang="en-US" dirty="0"/>
          </a:p>
          <a:p>
            <a:pPr>
              <a:buNone/>
            </a:pPr>
            <a:r>
              <a:rPr lang="en-US" dirty="0"/>
              <a:t>Energy of interaction between a pair of ions can be calculated using COULOMB'S LAW.</a:t>
            </a:r>
          </a:p>
          <a:p>
            <a:pPr>
              <a:buNone/>
            </a:pPr>
            <a:r>
              <a:rPr lang="en-US" dirty="0"/>
              <a:t>The formula: </a:t>
            </a:r>
            <a:endParaRPr lang="en-US" dirty="0" smtClean="0"/>
          </a:p>
          <a:p>
            <a:pPr>
              <a:buNone/>
            </a:pPr>
            <a:r>
              <a:rPr lang="en-US" dirty="0"/>
              <a:t>	</a:t>
            </a:r>
            <a:r>
              <a:rPr lang="en-US" dirty="0" smtClean="0"/>
              <a:t>			</a:t>
            </a:r>
            <a:endParaRPr lang="en-US" dirty="0"/>
          </a:p>
          <a:p>
            <a:pPr>
              <a:buNone/>
            </a:pPr>
            <a:endParaRPr lang="en-US" dirty="0"/>
          </a:p>
          <a:p>
            <a:pPr>
              <a:buNone/>
            </a:pPr>
            <a:endParaRPr lang="en-US" dirty="0"/>
          </a:p>
        </p:txBody>
      </p:sp>
      <p:graphicFrame>
        <p:nvGraphicFramePr>
          <p:cNvPr id="7" name="Object 6"/>
          <p:cNvGraphicFramePr>
            <a:graphicFrameLocks noChangeAspect="1"/>
          </p:cNvGraphicFramePr>
          <p:nvPr/>
        </p:nvGraphicFramePr>
        <p:xfrm>
          <a:off x="2219325" y="4572000"/>
          <a:ext cx="6392863" cy="1206500"/>
        </p:xfrm>
        <a:graphic>
          <a:graphicData uri="http://schemas.openxmlformats.org/presentationml/2006/ole">
            <p:oleObj spid="_x0000_s1026" name="Equation" r:id="rId3" imgW="1841400" imgH="431640" progId="Equation.3">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Ways to share </a:t>
            </a:r>
            <a:r>
              <a:rPr lang="en-US" dirty="0" smtClean="0"/>
              <a:t>electrons</a:t>
            </a:r>
            <a:endParaRPr lang="en-US" dirty="0"/>
          </a:p>
        </p:txBody>
      </p:sp>
      <p:sp>
        <p:nvSpPr>
          <p:cNvPr id="3" name="Content Placeholder 2"/>
          <p:cNvSpPr>
            <a:spLocks noGrp="1"/>
          </p:cNvSpPr>
          <p:nvPr>
            <p:ph idx="1"/>
          </p:nvPr>
        </p:nvSpPr>
        <p:spPr>
          <a:xfrm>
            <a:off x="228600" y="1447800"/>
            <a:ext cx="8610600" cy="4678363"/>
          </a:xfrm>
        </p:spPr>
        <p:txBody>
          <a:bodyPr>
            <a:normAutofit/>
          </a:bodyPr>
          <a:lstStyle/>
          <a:p>
            <a:r>
              <a:rPr lang="en-US" dirty="0" smtClean="0"/>
              <a:t>Single </a:t>
            </a:r>
            <a:r>
              <a:rPr lang="en-US" dirty="0" smtClean="0"/>
              <a:t>Bonds     - </a:t>
            </a:r>
            <a:r>
              <a:rPr lang="en-US" dirty="0" smtClean="0"/>
              <a:t>single pair of electrons </a:t>
            </a:r>
            <a:r>
              <a:rPr lang="en-US" dirty="0" smtClean="0"/>
              <a:t>shared</a:t>
            </a:r>
            <a:endParaRPr lang="en-US" dirty="0" smtClean="0"/>
          </a:p>
          <a:p>
            <a:pPr>
              <a:buNone/>
            </a:pPr>
            <a:r>
              <a:rPr lang="en-US" dirty="0" smtClean="0"/>
              <a:t>		C-C		  - </a:t>
            </a:r>
            <a:r>
              <a:rPr lang="en-US" dirty="0" smtClean="0"/>
              <a:t>two total shared electrons</a:t>
            </a:r>
          </a:p>
          <a:p>
            <a:pPr>
              <a:buNone/>
            </a:pPr>
            <a:endParaRPr lang="en-US" dirty="0" smtClean="0"/>
          </a:p>
          <a:p>
            <a:r>
              <a:rPr lang="en-US" dirty="0" smtClean="0"/>
              <a:t>Double </a:t>
            </a:r>
            <a:r>
              <a:rPr lang="en-US" dirty="0" smtClean="0"/>
              <a:t>Bonds	       - </a:t>
            </a:r>
            <a:r>
              <a:rPr lang="en-US" dirty="0" smtClean="0"/>
              <a:t>two pairs of electrons </a:t>
            </a:r>
            <a:r>
              <a:rPr lang="en-US" dirty="0" smtClean="0"/>
              <a:t>shared</a:t>
            </a:r>
            <a:endParaRPr lang="en-US" dirty="0" smtClean="0"/>
          </a:p>
          <a:p>
            <a:pPr>
              <a:buNone/>
            </a:pPr>
            <a:r>
              <a:rPr lang="en-US" dirty="0" smtClean="0"/>
              <a:t>		C=C	      	       </a:t>
            </a:r>
            <a:r>
              <a:rPr lang="en-US" dirty="0" smtClean="0"/>
              <a:t>- four total shared electrons</a:t>
            </a:r>
          </a:p>
          <a:p>
            <a:pPr>
              <a:buNone/>
            </a:pPr>
            <a:endParaRPr lang="en-US" dirty="0" smtClean="0"/>
          </a:p>
          <a:p>
            <a:r>
              <a:rPr lang="en-US" dirty="0" smtClean="0"/>
              <a:t>Triple Bonds	</a:t>
            </a:r>
            <a:r>
              <a:rPr lang="en-US" dirty="0" smtClean="0"/>
              <a:t>- three pairs of electrons </a:t>
            </a:r>
            <a:r>
              <a:rPr lang="en-US" dirty="0" smtClean="0"/>
              <a:t>shared</a:t>
            </a:r>
          </a:p>
          <a:p>
            <a:pPr>
              <a:buNone/>
            </a:pPr>
            <a:r>
              <a:rPr lang="en-US" dirty="0" smtClean="0"/>
              <a:t>   		C=C		</a:t>
            </a:r>
            <a:r>
              <a:rPr lang="en-US" dirty="0" smtClean="0"/>
              <a:t>- six total shared electrons</a:t>
            </a:r>
          </a:p>
          <a:p>
            <a:pPr>
              <a:buNone/>
            </a:pPr>
            <a:endParaRPr lang="en-US" dirty="0" smtClean="0"/>
          </a:p>
          <a:p>
            <a:pPr>
              <a:buNone/>
            </a:pPr>
            <a:endParaRPr lang="en-US" dirty="0" smtClean="0"/>
          </a:p>
          <a:p>
            <a:pPr>
              <a:buNone/>
            </a:pPr>
            <a:endParaRPr lang="en-US" dirty="0"/>
          </a:p>
        </p:txBody>
      </p:sp>
      <p:cxnSp>
        <p:nvCxnSpPr>
          <p:cNvPr id="5" name="Straight Connector 4"/>
          <p:cNvCxnSpPr/>
          <p:nvPr/>
        </p:nvCxnSpPr>
        <p:spPr>
          <a:xfrm>
            <a:off x="1490472" y="5724144"/>
            <a:ext cx="16459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Using bond energy to calculate Enthalpy </a:t>
            </a:r>
            <a:endParaRPr lang="en-US" dirty="0"/>
          </a:p>
        </p:txBody>
      </p:sp>
      <p:sp>
        <p:nvSpPr>
          <p:cNvPr id="3" name="Content Placeholder 2"/>
          <p:cNvSpPr>
            <a:spLocks noGrp="1"/>
          </p:cNvSpPr>
          <p:nvPr>
            <p:ph idx="1"/>
          </p:nvPr>
        </p:nvSpPr>
        <p:spPr>
          <a:xfrm>
            <a:off x="457200" y="1295400"/>
            <a:ext cx="8001000" cy="4830763"/>
          </a:xfrm>
        </p:spPr>
        <p:txBody>
          <a:bodyPr>
            <a:normAutofit fontScale="92500" lnSpcReduction="10000"/>
          </a:bodyPr>
          <a:lstStyle/>
          <a:p>
            <a:r>
              <a:rPr lang="pt-BR" dirty="0" smtClean="0"/>
              <a:t>H</a:t>
            </a:r>
            <a:r>
              <a:rPr lang="pt-BR" baseline="-25000" dirty="0" smtClean="0"/>
              <a:t>2</a:t>
            </a:r>
            <a:r>
              <a:rPr lang="pt-BR" dirty="0" smtClean="0"/>
              <a:t> (g) + F</a:t>
            </a:r>
            <a:r>
              <a:rPr lang="pt-BR" baseline="-25000" dirty="0" smtClean="0"/>
              <a:t>2</a:t>
            </a:r>
            <a:r>
              <a:rPr lang="pt-BR" dirty="0" smtClean="0"/>
              <a:t> (g) --&gt; 2 HF (g)</a:t>
            </a:r>
          </a:p>
          <a:p>
            <a:r>
              <a:rPr lang="en-US" dirty="0" smtClean="0"/>
              <a:t>This reaction requires us to break a H-H bond and a F-F bond on the reactant side of the reaction It also requires that we make two H-F bonds on the product side of the reaction.</a:t>
            </a:r>
          </a:p>
          <a:p>
            <a:r>
              <a:rPr lang="en-US" dirty="0" smtClean="0"/>
              <a:t>Breaking bonds is an endothermic </a:t>
            </a:r>
            <a:r>
              <a:rPr lang="en-US" dirty="0" smtClean="0"/>
              <a:t>process</a:t>
            </a:r>
            <a:r>
              <a:rPr lang="en-US" dirty="0" smtClean="0"/>
              <a:t>- positive numbers</a:t>
            </a:r>
          </a:p>
          <a:p>
            <a:r>
              <a:rPr lang="en-US" dirty="0" smtClean="0"/>
              <a:t>Making bonds is an exothermic </a:t>
            </a:r>
            <a:r>
              <a:rPr lang="en-US" dirty="0" smtClean="0"/>
              <a:t>process</a:t>
            </a:r>
            <a:r>
              <a:rPr lang="en-US" dirty="0" smtClean="0"/>
              <a:t>- negative </a:t>
            </a:r>
            <a:r>
              <a:rPr lang="en-US" dirty="0" smtClean="0"/>
              <a:t>numbers</a:t>
            </a:r>
            <a:endParaRPr lang="en-US" dirty="0" smtClean="0"/>
          </a:p>
          <a:p>
            <a:r>
              <a:rPr lang="en-US" dirty="0" smtClean="0"/>
              <a:t>Average </a:t>
            </a:r>
            <a:r>
              <a:rPr lang="en-US" dirty="0" smtClean="0"/>
              <a:t>bond energy Table 8.4 is on page 351.</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it is done . . </a:t>
            </a:r>
            <a:r>
              <a:rPr lang="en-US" dirty="0" smtClean="0"/>
              <a:t>.</a:t>
            </a:r>
            <a:endParaRPr lang="en-US" dirty="0"/>
          </a:p>
        </p:txBody>
      </p:sp>
      <p:sp>
        <p:nvSpPr>
          <p:cNvPr id="3" name="Content Placeholder 2"/>
          <p:cNvSpPr>
            <a:spLocks noGrp="1"/>
          </p:cNvSpPr>
          <p:nvPr>
            <p:ph idx="1"/>
          </p:nvPr>
        </p:nvSpPr>
        <p:spPr>
          <a:xfrm>
            <a:off x="228600" y="1371600"/>
            <a:ext cx="8610600" cy="5486400"/>
          </a:xfrm>
        </p:spPr>
        <p:txBody>
          <a:bodyPr>
            <a:normAutofit lnSpcReduction="10000"/>
          </a:bodyPr>
          <a:lstStyle/>
          <a:p>
            <a:r>
              <a:rPr lang="en-US" dirty="0" smtClean="0"/>
              <a:t>Enthalpy change for a reaction is calculating by the addition of the energy required to break old bonds and the energy released by the formation of new bonds.</a:t>
            </a:r>
          </a:p>
          <a:p>
            <a:r>
              <a:rPr lang="el-GR" dirty="0" smtClean="0"/>
              <a:t>Δ</a:t>
            </a:r>
            <a:r>
              <a:rPr lang="en-US" dirty="0" smtClean="0"/>
              <a:t>H </a:t>
            </a:r>
            <a:r>
              <a:rPr lang="en-US" dirty="0" smtClean="0"/>
              <a:t>= </a:t>
            </a:r>
            <a:r>
              <a:rPr lang="el-GR" dirty="0" smtClean="0"/>
              <a:t>Σ</a:t>
            </a:r>
            <a:r>
              <a:rPr lang="en-US" dirty="0" smtClean="0"/>
              <a:t>D </a:t>
            </a:r>
            <a:r>
              <a:rPr lang="en-US" dirty="0" smtClean="0"/>
              <a:t>(bonds broken) - </a:t>
            </a:r>
            <a:r>
              <a:rPr lang="el-GR" dirty="0" smtClean="0"/>
              <a:t>Σ</a:t>
            </a:r>
            <a:r>
              <a:rPr lang="en-US" dirty="0" smtClean="0"/>
              <a:t>D </a:t>
            </a:r>
            <a:r>
              <a:rPr lang="en-US" dirty="0" smtClean="0"/>
              <a:t>(bonds formed) </a:t>
            </a:r>
            <a:endParaRPr lang="en-US" dirty="0" smtClean="0"/>
          </a:p>
          <a:p>
            <a:endParaRPr lang="en-US" dirty="0" smtClean="0"/>
          </a:p>
          <a:p>
            <a:r>
              <a:rPr lang="en-US" dirty="0" smtClean="0"/>
              <a:t>Note: you are actually adding the energy from "bonds formed", however, since these are releasing energy the sign on the numbers is negative leading to the negative sign in the equation.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 to the problem . . . </a:t>
            </a:r>
            <a:endParaRPr lang="en-US" dirty="0"/>
          </a:p>
        </p:txBody>
      </p:sp>
      <p:sp>
        <p:nvSpPr>
          <p:cNvPr id="3" name="Content Placeholder 2"/>
          <p:cNvSpPr>
            <a:spLocks noGrp="1"/>
          </p:cNvSpPr>
          <p:nvPr>
            <p:ph idx="1"/>
          </p:nvPr>
        </p:nvSpPr>
        <p:spPr>
          <a:xfrm>
            <a:off x="304800" y="1219200"/>
            <a:ext cx="8534400" cy="5410200"/>
          </a:xfrm>
        </p:spPr>
        <p:txBody>
          <a:bodyPr>
            <a:normAutofit/>
          </a:bodyPr>
          <a:lstStyle/>
          <a:p>
            <a:r>
              <a:rPr lang="pt-BR" dirty="0" smtClean="0"/>
              <a:t>H</a:t>
            </a:r>
            <a:r>
              <a:rPr lang="pt-BR" baseline="-25000" dirty="0" smtClean="0"/>
              <a:t>2</a:t>
            </a:r>
            <a:r>
              <a:rPr lang="pt-BR" dirty="0" smtClean="0"/>
              <a:t> (g) + F</a:t>
            </a:r>
            <a:r>
              <a:rPr lang="pt-BR" baseline="-25000" dirty="0" smtClean="0"/>
              <a:t>2</a:t>
            </a:r>
            <a:r>
              <a:rPr lang="pt-BR" dirty="0" smtClean="0"/>
              <a:t> (g) --&gt; 2 HF (g)</a:t>
            </a:r>
          </a:p>
          <a:p>
            <a:r>
              <a:rPr lang="en-US" dirty="0" smtClean="0"/>
              <a:t>Breaking one mol H-H @ 432 kJ/mol = 432 kJ </a:t>
            </a:r>
          </a:p>
          <a:p>
            <a:r>
              <a:rPr lang="en-US" dirty="0" smtClean="0"/>
              <a:t>Breaking one mol F-F @ 154 kJ/mol = 154 kJ</a:t>
            </a:r>
          </a:p>
          <a:p>
            <a:r>
              <a:rPr lang="en-US" dirty="0" smtClean="0"/>
              <a:t>Making two moles H-F @ 565 kJ/mol = 1130 </a:t>
            </a:r>
            <a:r>
              <a:rPr lang="en-US" dirty="0" smtClean="0"/>
              <a:t>kJ</a:t>
            </a:r>
          </a:p>
          <a:p>
            <a:pPr lvl="1">
              <a:buFont typeface="Arial" pitchFamily="34" charset="0"/>
              <a:buChar char="•"/>
            </a:pPr>
            <a:r>
              <a:rPr lang="en-US" dirty="0" smtClean="0"/>
              <a:t>Bonds broken total= 586 kJ</a:t>
            </a:r>
          </a:p>
          <a:p>
            <a:pPr lvl="1">
              <a:buFont typeface="Arial" pitchFamily="34" charset="0"/>
              <a:buChar char="•"/>
            </a:pPr>
            <a:r>
              <a:rPr lang="en-US" dirty="0" smtClean="0"/>
              <a:t>Bonds formed total= 1130 kJ </a:t>
            </a:r>
          </a:p>
          <a:p>
            <a:pPr lvl="1">
              <a:buFont typeface="Arial" pitchFamily="34" charset="0"/>
              <a:buChar char="•"/>
            </a:pPr>
            <a:r>
              <a:rPr lang="en-US" dirty="0" smtClean="0"/>
              <a:t>586 - 1130 = -544 </a:t>
            </a:r>
            <a:r>
              <a:rPr lang="en-US" dirty="0" smtClean="0"/>
              <a:t>kJ</a:t>
            </a:r>
            <a:endParaRPr lang="en-US" dirty="0" smtClean="0"/>
          </a:p>
          <a:p>
            <a:r>
              <a:rPr lang="en-US" dirty="0" smtClean="0"/>
              <a:t>Average bond energy Table 8.4 is on page </a:t>
            </a:r>
            <a:r>
              <a:rPr lang="en-US" dirty="0" smtClean="0"/>
              <a:t>351.</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this one on your own . . . </a:t>
            </a:r>
            <a:endParaRPr lang="en-US" dirty="0"/>
          </a:p>
        </p:txBody>
      </p:sp>
      <p:sp>
        <p:nvSpPr>
          <p:cNvPr id="3" name="Content Placeholder 2"/>
          <p:cNvSpPr>
            <a:spLocks noGrp="1"/>
          </p:cNvSpPr>
          <p:nvPr>
            <p:ph idx="1"/>
          </p:nvPr>
        </p:nvSpPr>
        <p:spPr>
          <a:xfrm>
            <a:off x="457200" y="2209800"/>
            <a:ext cx="8229600" cy="3916363"/>
          </a:xfrm>
        </p:spPr>
        <p:txBody>
          <a:bodyPr>
            <a:normAutofit lnSpcReduction="10000"/>
          </a:bodyPr>
          <a:lstStyle/>
          <a:p>
            <a:r>
              <a:rPr lang="en-US" dirty="0" smtClean="0"/>
              <a:t>CH</a:t>
            </a:r>
            <a:r>
              <a:rPr lang="en-US" baseline="-25000" dirty="0" smtClean="0"/>
              <a:t>4</a:t>
            </a:r>
            <a:r>
              <a:rPr lang="en-US" dirty="0" smtClean="0"/>
              <a:t> + 2 Cl</a:t>
            </a:r>
            <a:r>
              <a:rPr lang="en-US" baseline="-25000" dirty="0" smtClean="0"/>
              <a:t>2</a:t>
            </a:r>
            <a:r>
              <a:rPr lang="en-US" dirty="0" smtClean="0"/>
              <a:t> + 2 F</a:t>
            </a:r>
            <a:r>
              <a:rPr lang="en-US" baseline="-25000" dirty="0" smtClean="0"/>
              <a:t>2</a:t>
            </a:r>
            <a:r>
              <a:rPr lang="en-US" dirty="0" smtClean="0"/>
              <a:t> --&gt; CF</a:t>
            </a:r>
            <a:r>
              <a:rPr lang="en-US" baseline="-25000" dirty="0" smtClean="0"/>
              <a:t>2</a:t>
            </a:r>
            <a:r>
              <a:rPr lang="en-US" dirty="0" smtClean="0"/>
              <a:t>Cl</a:t>
            </a:r>
            <a:r>
              <a:rPr lang="en-US" baseline="-25000" dirty="0" smtClean="0"/>
              <a:t>2</a:t>
            </a:r>
            <a:r>
              <a:rPr lang="en-US" dirty="0" smtClean="0"/>
              <a:t> + 2HF + 2HCl</a:t>
            </a:r>
          </a:p>
          <a:p>
            <a:endParaRPr lang="en-US" dirty="0" smtClean="0"/>
          </a:p>
          <a:p>
            <a:endParaRPr lang="en-US" dirty="0" smtClean="0"/>
          </a:p>
          <a:p>
            <a:endParaRPr lang="en-US" dirty="0" smtClean="0"/>
          </a:p>
          <a:p>
            <a:endParaRPr lang="en-US" dirty="0" smtClean="0"/>
          </a:p>
          <a:p>
            <a:endParaRPr lang="en-US" dirty="0" smtClean="0"/>
          </a:p>
          <a:p>
            <a:pPr lvl="8"/>
            <a:r>
              <a:rPr lang="en-US" sz="3200" dirty="0" smtClean="0"/>
              <a:t>Answer:    -</a:t>
            </a:r>
            <a:r>
              <a:rPr lang="en-US" sz="3200" dirty="0" smtClean="0"/>
              <a:t>1194 kJ</a:t>
            </a:r>
          </a:p>
          <a:p>
            <a:pPr lvl="8"/>
            <a:endParaRPr lang="en-US" dirty="0" smtClean="0"/>
          </a:p>
          <a:p>
            <a:pPr lvl="8"/>
            <a:endParaRPr lang="en-US" dirty="0" smtClean="0"/>
          </a:p>
        </p:txBody>
      </p:sp>
      <p:sp>
        <p:nvSpPr>
          <p:cNvPr id="5" name="TextBox 4"/>
          <p:cNvSpPr txBox="1"/>
          <p:nvPr/>
        </p:nvSpPr>
        <p:spPr>
          <a:xfrm>
            <a:off x="1676400" y="1219200"/>
            <a:ext cx="3886200" cy="584775"/>
          </a:xfrm>
          <a:prstGeom prst="rect">
            <a:avLst/>
          </a:prstGeom>
          <a:noFill/>
          <a:ln>
            <a:solidFill>
              <a:schemeClr val="tx1"/>
            </a:solidFill>
          </a:ln>
        </p:spPr>
        <p:txBody>
          <a:bodyPr wrap="square" rtlCol="0">
            <a:spAutoFit/>
          </a:bodyPr>
          <a:lstStyle/>
          <a:p>
            <a:r>
              <a:rPr lang="en-US" sz="3200" dirty="0" smtClean="0"/>
              <a:t>carbon is central </a:t>
            </a:r>
            <a:r>
              <a:rPr lang="en-US" sz="3200" dirty="0" smtClean="0"/>
              <a:t>atom</a:t>
            </a:r>
            <a:endParaRPr lang="en-US" dirty="0"/>
          </a:p>
        </p:txBody>
      </p:sp>
      <p:cxnSp>
        <p:nvCxnSpPr>
          <p:cNvPr id="7" name="Straight Arrow Connector 6"/>
          <p:cNvCxnSpPr/>
          <p:nvPr/>
        </p:nvCxnSpPr>
        <p:spPr>
          <a:xfrm flipH="1">
            <a:off x="1066800" y="1828800"/>
            <a:ext cx="609600" cy="457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267200" y="1828800"/>
            <a:ext cx="1524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Page 384 # 53,55,57,59,61</a:t>
            </a:r>
            <a:br>
              <a:rPr lang="en-US" dirty="0" smtClean="0"/>
            </a:br>
            <a:endParaRPr lang="en-US" dirty="0"/>
          </a:p>
        </p:txBody>
      </p:sp>
      <p:sp>
        <p:nvSpPr>
          <p:cNvPr id="4" name="Right Arrow 3"/>
          <p:cNvSpPr/>
          <p:nvPr/>
        </p:nvSpPr>
        <p:spPr>
          <a:xfrm>
            <a:off x="6858000" y="5867400"/>
            <a:ext cx="22860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hlinkClick r:id="rId2" action="ppaction://hlinksldjump"/>
              </a:rPr>
              <a:t>Answers</a:t>
            </a:r>
            <a:endParaRPr lang="en-US" sz="3600"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graphicFrame>
        <p:nvGraphicFramePr>
          <p:cNvPr id="10" name="Content Placeholder 9"/>
          <p:cNvGraphicFramePr>
            <a:graphicFrameLocks noChangeAspect="1"/>
          </p:cNvGraphicFramePr>
          <p:nvPr>
            <p:ph idx="1"/>
          </p:nvPr>
        </p:nvGraphicFramePr>
        <p:xfrm>
          <a:off x="4114800" y="3477419"/>
          <a:ext cx="914400" cy="771525"/>
        </p:xfrm>
        <a:graphic>
          <a:graphicData uri="http://schemas.openxmlformats.org/presentationml/2006/ole">
            <p:oleObj spid="_x0000_s94213" name="Acrobat Document" showAsIcon="1" r:id="rId3" imgW="914400" imgH="771480" progId="AcroExch.Document.7">
              <p:embed/>
            </p:oleObj>
          </a:graphicData>
        </a:graphic>
      </p:graphicFrame>
      <p:sp>
        <p:nvSpPr>
          <p:cNvPr id="11" name="Rectangle 10"/>
          <p:cNvSpPr/>
          <p:nvPr/>
        </p:nvSpPr>
        <p:spPr>
          <a:xfrm>
            <a:off x="1066800" y="1676400"/>
            <a:ext cx="6400800" cy="1200329"/>
          </a:xfrm>
          <a:prstGeom prst="rect">
            <a:avLst/>
          </a:prstGeom>
        </p:spPr>
        <p:txBody>
          <a:bodyPr wrap="square">
            <a:spAutoFit/>
          </a:bodyPr>
          <a:lstStyle/>
          <a:p>
            <a:r>
              <a:rPr lang="en-US" sz="3600" dirty="0" smtClean="0"/>
              <a:t>Page 384 # 53,55,57,59,61</a:t>
            </a:r>
            <a:br>
              <a:rPr lang="en-US" sz="3600" dirty="0" smtClean="0"/>
            </a:br>
            <a:endParaRPr 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Explain the Localized Energy Model </a:t>
            </a:r>
          </a:p>
          <a:p>
            <a:r>
              <a:rPr lang="en-US" dirty="0" smtClean="0"/>
              <a:t>Define lone pair</a:t>
            </a:r>
          </a:p>
          <a:p>
            <a:r>
              <a:rPr lang="en-US" dirty="0" smtClean="0"/>
              <a:t>Define </a:t>
            </a:r>
            <a:r>
              <a:rPr lang="en-US" dirty="0" smtClean="0"/>
              <a:t>bonding pair</a:t>
            </a:r>
          </a:p>
          <a:p>
            <a:r>
              <a:rPr lang="en-US" dirty="0" smtClean="0"/>
              <a:t>Define </a:t>
            </a:r>
            <a:r>
              <a:rPr lang="en-US" dirty="0" smtClean="0"/>
              <a:t>Lewis structure</a:t>
            </a:r>
          </a:p>
          <a:p>
            <a:r>
              <a:rPr lang="en-US" dirty="0" smtClean="0"/>
              <a:t>Define duet rule</a:t>
            </a:r>
          </a:p>
          <a:p>
            <a:r>
              <a:rPr lang="en-US" dirty="0" smtClean="0"/>
              <a:t>List elements that obey the duet rule</a:t>
            </a:r>
          </a:p>
          <a:p>
            <a:r>
              <a:rPr lang="en-US" dirty="0" smtClean="0"/>
              <a:t>Define Octet rule</a:t>
            </a:r>
          </a:p>
          <a:p>
            <a:r>
              <a:rPr lang="en-US" dirty="0" smtClean="0"/>
              <a:t>List elements that obey the octet rule </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Draw Lewis structures for atoms</a:t>
            </a:r>
          </a:p>
          <a:p>
            <a:r>
              <a:rPr lang="en-US" dirty="0" smtClean="0"/>
              <a:t>Draw Lewis structures for molecules</a:t>
            </a:r>
          </a:p>
          <a:p>
            <a:r>
              <a:rPr lang="en-US" dirty="0" smtClean="0"/>
              <a:t>Explain how there are exceptions to the octet rule</a:t>
            </a:r>
          </a:p>
          <a:p>
            <a:r>
              <a:rPr lang="en-US" dirty="0" smtClean="0"/>
              <a:t>List some elements that are exceptions to the octet rule Draw Lewis structures for compounds where elements exceed the octet rule </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Localized Electron </a:t>
            </a:r>
            <a:r>
              <a:rPr lang="en-US" dirty="0" smtClean="0"/>
              <a:t>Model</a:t>
            </a:r>
            <a:endParaRPr lang="en-US" dirty="0"/>
          </a:p>
        </p:txBody>
      </p:sp>
      <p:sp>
        <p:nvSpPr>
          <p:cNvPr id="3" name="Content Placeholder 2"/>
          <p:cNvSpPr>
            <a:spLocks noGrp="1"/>
          </p:cNvSpPr>
          <p:nvPr>
            <p:ph idx="1"/>
          </p:nvPr>
        </p:nvSpPr>
        <p:spPr/>
        <p:txBody>
          <a:bodyPr/>
          <a:lstStyle/>
          <a:p>
            <a:pPr>
              <a:buNone/>
            </a:pPr>
            <a:r>
              <a:rPr lang="en-US" dirty="0" smtClean="0"/>
              <a:t>**Assumes that a molecule is composed of atoms that are bound together by sharing pairs of electrons using the atomic orbitals of the bound atoms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dirty="0" smtClean="0"/>
              <a:t>Coulomb’s Law Equation</a:t>
            </a:r>
            <a:endParaRPr lang="en-US" dirty="0"/>
          </a:p>
        </p:txBody>
      </p:sp>
      <p:graphicFrame>
        <p:nvGraphicFramePr>
          <p:cNvPr id="19458" name="Object 2"/>
          <p:cNvGraphicFramePr>
            <a:graphicFrameLocks noChangeAspect="1"/>
          </p:cNvGraphicFramePr>
          <p:nvPr>
            <p:ph idx="1"/>
          </p:nvPr>
        </p:nvGraphicFramePr>
        <p:xfrm>
          <a:off x="530225" y="2914650"/>
          <a:ext cx="7639050" cy="1790700"/>
        </p:xfrm>
        <a:graphic>
          <a:graphicData uri="http://schemas.openxmlformats.org/presentationml/2006/ole">
            <p:oleObj spid="_x0000_s19458" name="Equation" r:id="rId3" imgW="1841400" imgH="431640" progId="Equation.3">
              <p:embed/>
            </p:oleObj>
          </a:graphicData>
        </a:graphic>
      </p:graphicFrame>
      <p:cxnSp>
        <p:nvCxnSpPr>
          <p:cNvPr id="8" name="Straight Arrow Connector 7"/>
          <p:cNvCxnSpPr/>
          <p:nvPr/>
        </p:nvCxnSpPr>
        <p:spPr>
          <a:xfrm flipH="1">
            <a:off x="5638800" y="2209800"/>
            <a:ext cx="533400" cy="838200"/>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172200" y="2209800"/>
            <a:ext cx="0" cy="8382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486400" y="1676400"/>
            <a:ext cx="3200400" cy="646331"/>
          </a:xfrm>
          <a:prstGeom prst="rect">
            <a:avLst/>
          </a:prstGeom>
          <a:noFill/>
        </p:spPr>
        <p:txBody>
          <a:bodyPr wrap="square" rtlCol="0">
            <a:spAutoFit/>
          </a:bodyPr>
          <a:lstStyle/>
          <a:p>
            <a:r>
              <a:rPr lang="en-US" sz="3600" dirty="0" smtClean="0"/>
              <a:t>Charge on Ions</a:t>
            </a:r>
            <a:endParaRPr lang="en-US" sz="3600" dirty="0"/>
          </a:p>
        </p:txBody>
      </p:sp>
      <p:cxnSp>
        <p:nvCxnSpPr>
          <p:cNvPr id="15" name="Straight Arrow Connector 14"/>
          <p:cNvCxnSpPr/>
          <p:nvPr/>
        </p:nvCxnSpPr>
        <p:spPr>
          <a:xfrm flipH="1" flipV="1">
            <a:off x="7848600" y="4114800"/>
            <a:ext cx="304800" cy="1143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239000" y="5410200"/>
            <a:ext cx="1905000" cy="646331"/>
          </a:xfrm>
          <a:prstGeom prst="rect">
            <a:avLst/>
          </a:prstGeom>
          <a:noFill/>
        </p:spPr>
        <p:txBody>
          <a:bodyPr wrap="square" rtlCol="0">
            <a:spAutoFit/>
          </a:bodyPr>
          <a:lstStyle/>
          <a:p>
            <a:r>
              <a:rPr lang="en-US" sz="3600" dirty="0" smtClean="0"/>
              <a:t>In Joules</a:t>
            </a:r>
            <a:endParaRPr lang="en-US" sz="3600" dirty="0"/>
          </a:p>
        </p:txBody>
      </p:sp>
      <p:cxnSp>
        <p:nvCxnSpPr>
          <p:cNvPr id="17" name="Straight Arrow Connector 16"/>
          <p:cNvCxnSpPr/>
          <p:nvPr/>
        </p:nvCxnSpPr>
        <p:spPr>
          <a:xfrm flipV="1">
            <a:off x="4419600" y="4572000"/>
            <a:ext cx="1447800" cy="762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828800" y="5334000"/>
            <a:ext cx="4800600" cy="1200329"/>
          </a:xfrm>
          <a:prstGeom prst="rect">
            <a:avLst/>
          </a:prstGeom>
          <a:noFill/>
        </p:spPr>
        <p:txBody>
          <a:bodyPr wrap="square" rtlCol="0">
            <a:spAutoFit/>
          </a:bodyPr>
          <a:lstStyle/>
          <a:p>
            <a:pPr algn="ctr"/>
            <a:r>
              <a:rPr lang="en-US" sz="3600" dirty="0"/>
              <a:t>Distance between atoms (in nm</a:t>
            </a:r>
            <a:r>
              <a:rPr lang="en-US" sz="3600" dirty="0" smtClean="0"/>
              <a:t>)</a:t>
            </a:r>
            <a:endParaRPr lang="en-US" sz="3600" dirty="0"/>
          </a:p>
        </p:txBody>
      </p:sp>
      <p:cxnSp>
        <p:nvCxnSpPr>
          <p:cNvPr id="23" name="Straight Connector 22"/>
          <p:cNvCxnSpPr/>
          <p:nvPr/>
        </p:nvCxnSpPr>
        <p:spPr>
          <a:xfrm flipV="1">
            <a:off x="533400" y="4114800"/>
            <a:ext cx="4343400" cy="76200"/>
          </a:xfrm>
          <a:prstGeom prst="line">
            <a:avLst/>
          </a:prstGeom>
          <a:ln w="444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828800" y="2819400"/>
            <a:ext cx="381000" cy="5334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0" y="1066800"/>
            <a:ext cx="4114800" cy="1754326"/>
          </a:xfrm>
          <a:prstGeom prst="rect">
            <a:avLst/>
          </a:prstGeom>
          <a:noFill/>
        </p:spPr>
        <p:txBody>
          <a:bodyPr wrap="square" rtlCol="0">
            <a:spAutoFit/>
          </a:bodyPr>
          <a:lstStyle/>
          <a:p>
            <a:r>
              <a:rPr lang="en-US" sz="3600" dirty="0" smtClean="0"/>
              <a:t>Constant: </a:t>
            </a:r>
          </a:p>
          <a:p>
            <a:r>
              <a:rPr lang="en-US" sz="3600" dirty="0" smtClean="0"/>
              <a:t>Joules= energy unit, nm = distance unit</a:t>
            </a:r>
            <a:endParaRPr lang="en-US" sz="36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LE Model </a:t>
            </a:r>
            <a:r>
              <a:rPr lang="en-US" dirty="0" smtClean="0"/>
              <a:t>Continued</a:t>
            </a:r>
            <a:endParaRPr lang="en-US" dirty="0"/>
          </a:p>
        </p:txBody>
      </p:sp>
      <p:sp>
        <p:nvSpPr>
          <p:cNvPr id="3" name="Content Placeholder 2"/>
          <p:cNvSpPr>
            <a:spLocks noGrp="1"/>
          </p:cNvSpPr>
          <p:nvPr>
            <p:ph idx="1"/>
          </p:nvPr>
        </p:nvSpPr>
        <p:spPr/>
        <p:txBody>
          <a:bodyPr/>
          <a:lstStyle/>
          <a:p>
            <a:r>
              <a:rPr lang="en-US" sz="4000" dirty="0" smtClean="0"/>
              <a:t>Electrons are assumed to be localized on an atom or in the space between two atoms.</a:t>
            </a:r>
          </a:p>
          <a:p>
            <a:pPr lvl="2"/>
            <a:r>
              <a:rPr lang="en-US" sz="4000" dirty="0" smtClean="0"/>
              <a:t>Lone Pair : Localized on one atom</a:t>
            </a:r>
          </a:p>
          <a:p>
            <a:pPr lvl="2"/>
            <a:r>
              <a:rPr lang="en-US" sz="4000" dirty="0" smtClean="0"/>
              <a:t>Bonding Pair: Found in space between two atoms</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Three Parts of LE </a:t>
            </a:r>
            <a:r>
              <a:rPr lang="en-US" dirty="0" smtClean="0"/>
              <a:t>Model</a:t>
            </a:r>
            <a:endParaRPr lang="en-US" dirty="0"/>
          </a:p>
        </p:txBody>
      </p:sp>
      <p:sp>
        <p:nvSpPr>
          <p:cNvPr id="3" name="Content Placeholder 2"/>
          <p:cNvSpPr>
            <a:spLocks noGrp="1"/>
          </p:cNvSpPr>
          <p:nvPr>
            <p:ph idx="1"/>
          </p:nvPr>
        </p:nvSpPr>
        <p:spPr/>
        <p:txBody>
          <a:bodyPr>
            <a:normAutofit lnSpcReduction="10000"/>
          </a:bodyPr>
          <a:lstStyle/>
          <a:p>
            <a:r>
              <a:rPr lang="en-US" dirty="0" smtClean="0"/>
              <a:t>Description of valence electron arrangement with Lewis Structures</a:t>
            </a:r>
          </a:p>
          <a:p>
            <a:r>
              <a:rPr lang="en-US" dirty="0" smtClean="0"/>
              <a:t>Prediction of Molecular Geometry using VSEPR Model</a:t>
            </a:r>
          </a:p>
          <a:p>
            <a:r>
              <a:rPr lang="en-US" dirty="0" smtClean="0"/>
              <a:t>Description of the type of atomic orbitals used by atoms to share electrons.</a:t>
            </a:r>
          </a:p>
          <a:p>
            <a:pPr lvl="2"/>
            <a:endParaRPr lang="en-US" dirty="0" smtClean="0"/>
          </a:p>
          <a:p>
            <a:pPr lvl="2"/>
            <a:r>
              <a:rPr lang="en-US" dirty="0" smtClean="0"/>
              <a:t>For this unit we are only going to deal with the first part, the second and third will be worked with next unit.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Lewis </a:t>
            </a:r>
            <a:r>
              <a:rPr lang="en-US" dirty="0" smtClean="0"/>
              <a:t>Structures</a:t>
            </a:r>
            <a:endParaRPr lang="en-US" dirty="0"/>
          </a:p>
        </p:txBody>
      </p:sp>
      <p:sp>
        <p:nvSpPr>
          <p:cNvPr id="3" name="Content Placeholder 2"/>
          <p:cNvSpPr>
            <a:spLocks noGrp="1"/>
          </p:cNvSpPr>
          <p:nvPr>
            <p:ph idx="1"/>
          </p:nvPr>
        </p:nvSpPr>
        <p:spPr/>
        <p:txBody>
          <a:bodyPr/>
          <a:lstStyle/>
          <a:p>
            <a:r>
              <a:rPr lang="en-US" dirty="0" smtClean="0"/>
              <a:t>Shows how valence electrons are arranged among atoms in a molecule</a:t>
            </a:r>
            <a:r>
              <a:rPr lang="en-US" dirty="0" smtClean="0"/>
              <a:t>.</a:t>
            </a:r>
          </a:p>
          <a:p>
            <a:pPr>
              <a:buNone/>
            </a:pPr>
            <a:endParaRPr lang="en-US" dirty="0" smtClean="0"/>
          </a:p>
          <a:p>
            <a:r>
              <a:rPr lang="en-US" dirty="0" smtClean="0"/>
              <a:t>Most important requirement for a stable compound is the achievement of noble gas configuration.</a:t>
            </a:r>
          </a:p>
          <a:p>
            <a:pPr>
              <a:buNone/>
            </a:pP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Two Basic </a:t>
            </a:r>
            <a:r>
              <a:rPr lang="en-US" dirty="0" smtClean="0"/>
              <a:t>Rules</a:t>
            </a:r>
            <a:endParaRPr lang="en-US" dirty="0"/>
          </a:p>
        </p:txBody>
      </p:sp>
      <p:sp>
        <p:nvSpPr>
          <p:cNvPr id="3" name="Content Placeholder 2"/>
          <p:cNvSpPr>
            <a:spLocks noGrp="1"/>
          </p:cNvSpPr>
          <p:nvPr>
            <p:ph idx="1"/>
          </p:nvPr>
        </p:nvSpPr>
        <p:spPr/>
        <p:txBody>
          <a:bodyPr/>
          <a:lstStyle/>
          <a:p>
            <a:r>
              <a:rPr lang="en-US" dirty="0" smtClean="0"/>
              <a:t>Duet Rule: a stable molecule is formed when two electrons are shared</a:t>
            </a:r>
          </a:p>
          <a:p>
            <a:endParaRPr lang="en-US" dirty="0" smtClean="0"/>
          </a:p>
          <a:p>
            <a:endParaRPr lang="en-US" dirty="0" smtClean="0"/>
          </a:p>
          <a:p>
            <a:r>
              <a:rPr lang="en-US" dirty="0" smtClean="0"/>
              <a:t>Octet Rule: a stable molecule is formed when electrons are shared so that each atom is </a:t>
            </a:r>
            <a:r>
              <a:rPr lang="en-US" dirty="0" smtClean="0"/>
              <a:t>surrounded </a:t>
            </a:r>
            <a:r>
              <a:rPr lang="en-US" dirty="0" smtClean="0"/>
              <a:t>by eight electrons</a:t>
            </a:r>
          </a:p>
          <a:p>
            <a:pPr>
              <a:buNone/>
            </a:pPr>
            <a:endParaRPr lang="en-US"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Steps for Writing Lewis </a:t>
            </a:r>
            <a:r>
              <a:rPr lang="en-US" dirty="0" smtClean="0"/>
              <a:t>Structures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Sum the VALENCE electrons for all atoms in the molecule, it does not matter how many come from each, just the total </a:t>
            </a:r>
          </a:p>
          <a:p>
            <a:pPr marL="514350" indent="-514350">
              <a:buFont typeface="+mj-lt"/>
              <a:buAutoNum type="arabicPeriod"/>
            </a:pPr>
            <a:r>
              <a:rPr lang="en-US" dirty="0" smtClean="0"/>
              <a:t>Use a pair of electrons to form a bond between each pair of bond atoms </a:t>
            </a:r>
          </a:p>
          <a:p>
            <a:pPr marL="514350" indent="-514350">
              <a:buFont typeface="+mj-lt"/>
              <a:buAutoNum type="arabicPeriod"/>
            </a:pPr>
            <a:r>
              <a:rPr lang="en-US" dirty="0" smtClean="0"/>
              <a:t>Arrange remaining atoms to </a:t>
            </a:r>
            <a:r>
              <a:rPr lang="en-US" dirty="0" smtClean="0"/>
              <a:t>satisfy </a:t>
            </a:r>
            <a:r>
              <a:rPr lang="en-US" dirty="0" smtClean="0"/>
              <a:t>the duet rule for hydrogen and the octet rule for second row elements.</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Example</a:t>
            </a:r>
            <a:r>
              <a:rPr lang="en-US" dirty="0" smtClean="0"/>
              <a:t>:</a:t>
            </a:r>
            <a:endParaRPr lang="en-US" dirty="0"/>
          </a:p>
        </p:txBody>
      </p:sp>
      <p:sp>
        <p:nvSpPr>
          <p:cNvPr id="3" name="Content Placeholder 2"/>
          <p:cNvSpPr>
            <a:spLocks noGrp="1"/>
          </p:cNvSpPr>
          <p:nvPr>
            <p:ph idx="1"/>
          </p:nvPr>
        </p:nvSpPr>
        <p:spPr>
          <a:xfrm>
            <a:off x="0" y="1600200"/>
            <a:ext cx="9144000" cy="4525963"/>
          </a:xfrm>
        </p:spPr>
        <p:txBody>
          <a:bodyPr>
            <a:normAutofit lnSpcReduction="10000"/>
          </a:bodyPr>
          <a:lstStyle/>
          <a:p>
            <a:pPr>
              <a:buNone/>
            </a:pPr>
            <a:r>
              <a:rPr lang="en-US" dirty="0" smtClean="0"/>
              <a:t>Water: H</a:t>
            </a:r>
            <a:r>
              <a:rPr lang="en-US" baseline="-25000" dirty="0" smtClean="0"/>
              <a:t>2</a:t>
            </a:r>
            <a:r>
              <a:rPr lang="en-US" dirty="0" smtClean="0"/>
              <a:t>O</a:t>
            </a:r>
          </a:p>
          <a:p>
            <a:pPr>
              <a:buNone/>
            </a:pPr>
            <a:r>
              <a:rPr lang="en-US" dirty="0" smtClean="0"/>
              <a:t>1. Sum valence electrons: </a:t>
            </a:r>
            <a:r>
              <a:rPr lang="en-US" dirty="0" smtClean="0"/>
              <a:t>  </a:t>
            </a:r>
            <a:r>
              <a:rPr lang="en-US" dirty="0" smtClean="0"/>
              <a:t>Total= 8 </a:t>
            </a:r>
            <a:r>
              <a:rPr lang="en-US" dirty="0" smtClean="0"/>
              <a:t>valence electrons</a:t>
            </a:r>
            <a:endParaRPr lang="en-US" dirty="0" smtClean="0"/>
          </a:p>
          <a:p>
            <a:pPr>
              <a:buNone/>
            </a:pPr>
            <a:r>
              <a:rPr lang="en-US" dirty="0" smtClean="0"/>
              <a:t>	H</a:t>
            </a:r>
            <a:r>
              <a:rPr lang="en-US" dirty="0" smtClean="0"/>
              <a:t>= 1 valence electron </a:t>
            </a:r>
          </a:p>
          <a:p>
            <a:pPr>
              <a:buNone/>
            </a:pPr>
            <a:r>
              <a:rPr lang="en-US" dirty="0" smtClean="0"/>
              <a:t>	H</a:t>
            </a:r>
            <a:r>
              <a:rPr lang="en-US" dirty="0" smtClean="0"/>
              <a:t>= 1 valence electron </a:t>
            </a:r>
          </a:p>
          <a:p>
            <a:pPr>
              <a:buNone/>
            </a:pPr>
            <a:r>
              <a:rPr lang="en-US" dirty="0" smtClean="0"/>
              <a:t>	O</a:t>
            </a:r>
            <a:r>
              <a:rPr lang="en-US" dirty="0" smtClean="0"/>
              <a:t>= 6 valence electrons</a:t>
            </a:r>
          </a:p>
          <a:p>
            <a:pPr>
              <a:buNone/>
            </a:pPr>
            <a:r>
              <a:rPr lang="en-US" dirty="0" smtClean="0"/>
              <a:t>2. Use a pair to form bond between </a:t>
            </a:r>
            <a:r>
              <a:rPr lang="en-US" dirty="0" smtClean="0"/>
              <a:t>atoms</a:t>
            </a:r>
          </a:p>
          <a:p>
            <a:pPr>
              <a:buNone/>
            </a:pPr>
            <a:endParaRPr lang="en-US" dirty="0" smtClean="0"/>
          </a:p>
          <a:p>
            <a:pPr>
              <a:buNone/>
            </a:pPr>
            <a:r>
              <a:rPr lang="en-US" dirty="0" smtClean="0"/>
              <a:t>3. Arrange remaining to satisfy duet/octet rule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Another Example</a:t>
            </a:r>
            <a:r>
              <a:rPr lang="en-US" dirty="0" smtClean="0"/>
              <a:t>:</a:t>
            </a:r>
            <a:endParaRPr lang="en-US" dirty="0"/>
          </a:p>
        </p:txBody>
      </p:sp>
      <p:sp>
        <p:nvSpPr>
          <p:cNvPr id="3" name="Content Placeholder 2"/>
          <p:cNvSpPr>
            <a:spLocks noGrp="1"/>
          </p:cNvSpPr>
          <p:nvPr>
            <p:ph idx="1"/>
          </p:nvPr>
        </p:nvSpPr>
        <p:spPr>
          <a:xfrm>
            <a:off x="0" y="1600200"/>
            <a:ext cx="9144000" cy="4525963"/>
          </a:xfrm>
        </p:spPr>
        <p:txBody>
          <a:bodyPr>
            <a:normAutofit lnSpcReduction="10000"/>
          </a:bodyPr>
          <a:lstStyle/>
          <a:p>
            <a:pPr>
              <a:buNone/>
            </a:pPr>
            <a:r>
              <a:rPr lang="en-US" dirty="0" smtClean="0"/>
              <a:t>Carbon Dioxide: CO</a:t>
            </a:r>
            <a:r>
              <a:rPr lang="en-US" baseline="-25000" dirty="0" smtClean="0"/>
              <a:t>2</a:t>
            </a:r>
            <a:r>
              <a:rPr lang="en-US" dirty="0" smtClean="0"/>
              <a:t> </a:t>
            </a:r>
          </a:p>
          <a:p>
            <a:pPr marL="514350" indent="-514350">
              <a:buAutoNum type="arabicPeriod"/>
            </a:pPr>
            <a:r>
              <a:rPr lang="en-US" dirty="0" smtClean="0"/>
              <a:t>Sum </a:t>
            </a:r>
            <a:r>
              <a:rPr lang="en-US" dirty="0" smtClean="0"/>
              <a:t>valence electrons </a:t>
            </a:r>
            <a:endParaRPr lang="en-US" dirty="0" smtClean="0"/>
          </a:p>
          <a:p>
            <a:pPr marL="514350" indent="-514350">
              <a:buNone/>
            </a:pPr>
            <a:r>
              <a:rPr lang="en-US" dirty="0" smtClean="0"/>
              <a:t>Total</a:t>
            </a:r>
            <a:r>
              <a:rPr lang="en-US" dirty="0" smtClean="0"/>
              <a:t>: 16 valence </a:t>
            </a:r>
            <a:r>
              <a:rPr lang="en-US" dirty="0" smtClean="0"/>
              <a:t>electrons</a:t>
            </a:r>
            <a:endParaRPr lang="en-US" dirty="0" smtClean="0"/>
          </a:p>
          <a:p>
            <a:pPr>
              <a:buNone/>
            </a:pPr>
            <a:r>
              <a:rPr lang="en-US" dirty="0" smtClean="0"/>
              <a:t>	C= 4 valence electrons </a:t>
            </a:r>
          </a:p>
          <a:p>
            <a:pPr>
              <a:buNone/>
            </a:pPr>
            <a:r>
              <a:rPr lang="en-US" dirty="0" smtClean="0"/>
              <a:t>	O</a:t>
            </a:r>
            <a:r>
              <a:rPr lang="en-US" dirty="0" smtClean="0"/>
              <a:t>= 6 valence electrons </a:t>
            </a:r>
          </a:p>
          <a:p>
            <a:pPr>
              <a:buNone/>
            </a:pPr>
            <a:r>
              <a:rPr lang="en-US" dirty="0" smtClean="0"/>
              <a:t>	O</a:t>
            </a:r>
            <a:r>
              <a:rPr lang="en-US" dirty="0" smtClean="0"/>
              <a:t>= 6 valence electrons</a:t>
            </a:r>
          </a:p>
          <a:p>
            <a:pPr>
              <a:buNone/>
            </a:pPr>
            <a:r>
              <a:rPr lang="en-US" dirty="0" smtClean="0"/>
              <a:t>2. Use pairs to bond atoms </a:t>
            </a:r>
          </a:p>
          <a:p>
            <a:pPr>
              <a:buNone/>
            </a:pPr>
            <a:r>
              <a:rPr lang="en-US" dirty="0" smtClean="0"/>
              <a:t>3. Arrange remaining to meet duet/octet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pPr>
              <a:buNone/>
            </a:pPr>
            <a:r>
              <a:rPr lang="en-US" dirty="0" smtClean="0"/>
              <a:t>Page </a:t>
            </a:r>
            <a:r>
              <a:rPr lang="en-US" dirty="0" smtClean="0"/>
              <a:t>385 # 67 and 68</a:t>
            </a:r>
          </a:p>
          <a:p>
            <a:pPr>
              <a:buNone/>
            </a:pPr>
            <a:endParaRPr lang="en-US" dirty="0"/>
          </a:p>
        </p:txBody>
      </p:sp>
      <p:sp>
        <p:nvSpPr>
          <p:cNvPr id="5" name="Right Arrow 4">
            <a:hlinkClick r:id="rId2" action="ppaction://hlinksldjump"/>
          </p:cNvPr>
          <p:cNvSpPr/>
          <p:nvPr/>
        </p:nvSpPr>
        <p:spPr>
          <a:xfrm>
            <a:off x="6858000" y="5867400"/>
            <a:ext cx="22860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hlinkClick r:id="rId3" action="ppaction://hlinksldjump"/>
              </a:rPr>
              <a:t>Answers</a:t>
            </a:r>
            <a:endParaRPr lang="en-US" sz="36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pPr>
              <a:buNone/>
            </a:pPr>
            <a:r>
              <a:rPr lang="en-US" dirty="0" smtClean="0"/>
              <a:t>Page 385 # 67 and 68</a:t>
            </a:r>
            <a:endParaRPr lang="en-US" dirty="0" smtClean="0"/>
          </a:p>
          <a:p>
            <a:pPr>
              <a:buNone/>
            </a:pPr>
            <a:endParaRPr lang="en-US" dirty="0"/>
          </a:p>
        </p:txBody>
      </p:sp>
      <p:graphicFrame>
        <p:nvGraphicFramePr>
          <p:cNvPr id="4" name="Object 3"/>
          <p:cNvGraphicFramePr>
            <a:graphicFrameLocks noChangeAspect="1"/>
          </p:cNvGraphicFramePr>
          <p:nvPr/>
        </p:nvGraphicFramePr>
        <p:xfrm>
          <a:off x="4114800" y="3043238"/>
          <a:ext cx="914400" cy="771525"/>
        </p:xfrm>
        <a:graphic>
          <a:graphicData uri="http://schemas.openxmlformats.org/presentationml/2006/ole">
            <p:oleObj spid="_x0000_s96258"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Violations of the Octet </a:t>
            </a:r>
            <a:r>
              <a:rPr lang="en-US" b="1" dirty="0" smtClean="0"/>
              <a:t>Rule</a:t>
            </a:r>
            <a:endParaRPr lang="en-US" dirty="0"/>
          </a:p>
        </p:txBody>
      </p:sp>
      <p:sp>
        <p:nvSpPr>
          <p:cNvPr id="3" name="Content Placeholder 2"/>
          <p:cNvSpPr>
            <a:spLocks noGrp="1"/>
          </p:cNvSpPr>
          <p:nvPr>
            <p:ph idx="1"/>
          </p:nvPr>
        </p:nvSpPr>
        <p:spPr/>
        <p:txBody>
          <a:bodyPr/>
          <a:lstStyle/>
          <a:p>
            <a:r>
              <a:rPr lang="en-US" b="1" dirty="0" smtClean="0"/>
              <a:t>Be, B are often electron </a:t>
            </a:r>
            <a:r>
              <a:rPr lang="en-US" b="1" dirty="0" smtClean="0"/>
              <a:t>deficient</a:t>
            </a:r>
          </a:p>
          <a:p>
            <a:pPr>
              <a:buNone/>
            </a:pPr>
            <a:endParaRPr lang="en-US" b="1" dirty="0" smtClean="0"/>
          </a:p>
          <a:p>
            <a:r>
              <a:rPr lang="en-US" b="1" dirty="0" smtClean="0"/>
              <a:t>Third row and beyond elements are able to exceed the octet rule by placing extra electrons in their "d" orbitals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Using Coulomb's </a:t>
            </a:r>
            <a:r>
              <a:rPr lang="en-US" dirty="0" smtClean="0"/>
              <a:t>Law</a:t>
            </a:r>
            <a:endParaRPr lang="en-US" dirty="0"/>
          </a:p>
        </p:txBody>
      </p:sp>
      <p:sp>
        <p:nvSpPr>
          <p:cNvPr id="3" name="Content Placeholder 2"/>
          <p:cNvSpPr>
            <a:spLocks noGrp="1"/>
          </p:cNvSpPr>
          <p:nvPr>
            <p:ph idx="1"/>
          </p:nvPr>
        </p:nvSpPr>
        <p:spPr>
          <a:xfrm>
            <a:off x="457200" y="1600200"/>
            <a:ext cx="8382000" cy="5257800"/>
          </a:xfrm>
        </p:spPr>
        <p:txBody>
          <a:bodyPr>
            <a:normAutofit/>
          </a:bodyPr>
          <a:lstStyle/>
          <a:p>
            <a:pPr>
              <a:buNone/>
            </a:pPr>
            <a:r>
              <a:rPr lang="en-US" dirty="0"/>
              <a:t>In </a:t>
            </a:r>
            <a:r>
              <a:rPr lang="en-US" dirty="0" err="1"/>
              <a:t>NaCl</a:t>
            </a:r>
            <a:r>
              <a:rPr lang="en-US" dirty="0"/>
              <a:t> the distance between ions is 0.276 nm, What is the energy of this bond interaction</a:t>
            </a:r>
            <a:r>
              <a:rPr lang="en-US" dirty="0" smtClean="0"/>
              <a:t>?</a:t>
            </a:r>
          </a:p>
          <a:p>
            <a:pPr>
              <a:buNone/>
            </a:pPr>
            <a:r>
              <a:rPr lang="en-US" dirty="0"/>
              <a:t>What equation?</a:t>
            </a:r>
          </a:p>
          <a:p>
            <a:pPr>
              <a:buNone/>
            </a:pPr>
            <a:endParaRPr lang="en-US" dirty="0"/>
          </a:p>
          <a:p>
            <a:pPr>
              <a:buNone/>
            </a:pPr>
            <a:endParaRPr lang="en-US" dirty="0" smtClean="0"/>
          </a:p>
          <a:p>
            <a:pPr>
              <a:buNone/>
            </a:pPr>
            <a:r>
              <a:rPr lang="en-US" dirty="0" smtClean="0"/>
              <a:t>Set it up:</a:t>
            </a:r>
          </a:p>
          <a:p>
            <a:pPr>
              <a:buNone/>
            </a:pPr>
            <a:endParaRPr lang="en-US" dirty="0" smtClean="0"/>
          </a:p>
          <a:p>
            <a:pPr>
              <a:buNone/>
            </a:pPr>
            <a:endParaRPr lang="en-US" dirty="0"/>
          </a:p>
          <a:p>
            <a:pPr>
              <a:buNone/>
            </a:pPr>
            <a:r>
              <a:rPr lang="en-US" dirty="0" smtClean="0"/>
              <a:t>Answer:         E = -8.37x10</a:t>
            </a:r>
            <a:r>
              <a:rPr lang="en-US" baseline="30000" dirty="0" smtClean="0"/>
              <a:t>-19</a:t>
            </a:r>
            <a:r>
              <a:rPr lang="en-US" dirty="0" smtClean="0"/>
              <a:t> J</a:t>
            </a:r>
            <a:endParaRPr lang="en-US" dirty="0"/>
          </a:p>
        </p:txBody>
      </p:sp>
      <p:graphicFrame>
        <p:nvGraphicFramePr>
          <p:cNvPr id="20482" name="Object 2"/>
          <p:cNvGraphicFramePr>
            <a:graphicFrameLocks noChangeAspect="1"/>
          </p:cNvGraphicFramePr>
          <p:nvPr/>
        </p:nvGraphicFramePr>
        <p:xfrm>
          <a:off x="2057400" y="3048000"/>
          <a:ext cx="6796622" cy="1282700"/>
        </p:xfrm>
        <a:graphic>
          <a:graphicData uri="http://schemas.openxmlformats.org/presentationml/2006/ole">
            <p:oleObj spid="_x0000_s20482" name="Equation" r:id="rId3" imgW="1841400" imgH="431640" progId="Equation.3">
              <p:embed/>
            </p:oleObj>
          </a:graphicData>
        </a:graphic>
      </p:graphicFrame>
      <p:graphicFrame>
        <p:nvGraphicFramePr>
          <p:cNvPr id="6" name="Object 5"/>
          <p:cNvGraphicFramePr>
            <a:graphicFrameLocks noChangeAspect="1"/>
          </p:cNvGraphicFramePr>
          <p:nvPr/>
        </p:nvGraphicFramePr>
        <p:xfrm>
          <a:off x="2133600" y="4419600"/>
          <a:ext cx="6324600" cy="1335630"/>
        </p:xfrm>
        <a:graphic>
          <a:graphicData uri="http://schemas.openxmlformats.org/presentationml/2006/ole">
            <p:oleObj spid="_x0000_s20483" name="Equation" r:id="rId4" imgW="2044440" imgH="431640" progId="Equation.3">
              <p:embed/>
            </p:oleObj>
          </a:graphicData>
        </a:graphic>
      </p:graphicFrame>
      <p:sp>
        <p:nvSpPr>
          <p:cNvPr id="7" name="Rectangle 6"/>
          <p:cNvSpPr/>
          <p:nvPr/>
        </p:nvSpPr>
        <p:spPr>
          <a:xfrm>
            <a:off x="2057400" y="4191000"/>
            <a:ext cx="6705600"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514600" y="6172200"/>
            <a:ext cx="30480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7"/>
                                        </p:tgtEl>
                                        <p:attrNameLst>
                                          <p:attrName>ppt_x</p:attrName>
                                        </p:attrNameLst>
                                      </p:cBhvr>
                                      <p:tavLst>
                                        <p:tav tm="0">
                                          <p:val>
                                            <p:strVal val="ppt_x"/>
                                          </p:val>
                                        </p:tav>
                                        <p:tav tm="100000">
                                          <p:val>
                                            <p:strVal val="ppt_x"/>
                                          </p:val>
                                        </p:tav>
                                      </p:tavLst>
                                    </p:anim>
                                    <p:anim calcmode="lin" valueType="num">
                                      <p:cBhvr additive="base">
                                        <p:cTn id="7" dur="500"/>
                                        <p:tgtEl>
                                          <p:spTgt spid="7"/>
                                        </p:tgtEl>
                                        <p:attrNameLst>
                                          <p:attrName>ppt_y</p:attrName>
                                        </p:attrNameLst>
                                      </p:cBhvr>
                                      <p:tavLst>
                                        <p:tav tm="0">
                                          <p:val>
                                            <p:strVal val="ppt_y"/>
                                          </p:val>
                                        </p:tav>
                                        <p:tav tm="100000">
                                          <p:val>
                                            <p:strVal val="1+ppt_h/2"/>
                                          </p:val>
                                        </p:tav>
                                      </p:tavLst>
                                    </p:anim>
                                    <p:set>
                                      <p:cBhvr>
                                        <p:cTn id="8" dur="1" fill="hold">
                                          <p:stCondLst>
                                            <p:cond delay="499"/>
                                          </p:stCondLst>
                                        </p:cTn>
                                        <p:tgtEl>
                                          <p:spTgt spid="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8"/>
                                        </p:tgtEl>
                                        <p:attrNameLst>
                                          <p:attrName>ppt_x</p:attrName>
                                        </p:attrNameLst>
                                      </p:cBhvr>
                                      <p:tavLst>
                                        <p:tav tm="0">
                                          <p:val>
                                            <p:strVal val="ppt_x"/>
                                          </p:val>
                                        </p:tav>
                                        <p:tav tm="100000">
                                          <p:val>
                                            <p:strVal val="ppt_x"/>
                                          </p:val>
                                        </p:tav>
                                      </p:tavLst>
                                    </p:anim>
                                    <p:anim calcmode="lin" valueType="num">
                                      <p:cBhvr additive="base">
                                        <p:cTn id="13" dur="500"/>
                                        <p:tgtEl>
                                          <p:spTgt spid="8"/>
                                        </p:tgtEl>
                                        <p:attrNameLst>
                                          <p:attrName>ppt_y</p:attrName>
                                        </p:attrNameLst>
                                      </p:cBhvr>
                                      <p:tavLst>
                                        <p:tav tm="0">
                                          <p:val>
                                            <p:strVal val="ppt_y"/>
                                          </p:val>
                                        </p:tav>
                                        <p:tav tm="100000">
                                          <p:val>
                                            <p:strVal val="1+ppt_h/2"/>
                                          </p:val>
                                        </p:tav>
                                      </p:tavLst>
                                    </p:anim>
                                    <p:set>
                                      <p:cBhvr>
                                        <p:cTn id="14"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Examples</a:t>
            </a:r>
            <a:r>
              <a:rPr lang="en-US" b="1" dirty="0" smtClean="0"/>
              <a:t>:</a:t>
            </a:r>
            <a:endParaRPr lang="en-US" dirty="0"/>
          </a:p>
        </p:txBody>
      </p:sp>
      <p:sp>
        <p:nvSpPr>
          <p:cNvPr id="3" name="Content Placeholder 2"/>
          <p:cNvSpPr>
            <a:spLocks noGrp="1"/>
          </p:cNvSpPr>
          <p:nvPr>
            <p:ph idx="1"/>
          </p:nvPr>
        </p:nvSpPr>
        <p:spPr/>
        <p:txBody>
          <a:bodyPr/>
          <a:lstStyle/>
          <a:p>
            <a:pPr>
              <a:buNone/>
            </a:pPr>
            <a:r>
              <a:rPr lang="en-US" b="1" dirty="0" smtClean="0"/>
              <a:t>BF</a:t>
            </a:r>
            <a:r>
              <a:rPr lang="en-US" b="1" baseline="-25000" dirty="0" smtClean="0"/>
              <a:t>3</a:t>
            </a:r>
          </a:p>
          <a:p>
            <a:endParaRPr lang="en-US" b="1" baseline="-25000" dirty="0" smtClean="0"/>
          </a:p>
          <a:p>
            <a:endParaRPr lang="en-US" b="1" dirty="0" smtClean="0"/>
          </a:p>
          <a:p>
            <a:pPr>
              <a:buNone/>
            </a:pPr>
            <a:r>
              <a:rPr lang="en-US" b="1" dirty="0" smtClean="0"/>
              <a:t>SF</a:t>
            </a:r>
            <a:r>
              <a:rPr lang="en-US" b="1" baseline="-25000" dirty="0" smtClean="0"/>
              <a:t>6</a:t>
            </a:r>
            <a:endParaRPr lang="en-US" b="1" dirty="0" smtClean="0"/>
          </a:p>
          <a:p>
            <a:endParaRPr lang="en-US" b="1" dirty="0" smtClean="0"/>
          </a:p>
          <a:p>
            <a:endParaRPr lang="en-US" b="1" dirty="0" smtClean="0"/>
          </a:p>
          <a:p>
            <a:pPr>
              <a:buNone/>
            </a:pPr>
            <a:r>
              <a:rPr lang="en-US" b="1" dirty="0" smtClean="0"/>
              <a:t>PCl</a:t>
            </a:r>
            <a:r>
              <a:rPr lang="en-US" b="1" baseline="-25000" dirty="0" smtClean="0"/>
              <a:t>5</a:t>
            </a:r>
            <a:endParaRPr lang="en-US" b="1" dirty="0" smtClean="0"/>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pPr>
              <a:buNone/>
            </a:pPr>
            <a:r>
              <a:rPr lang="en-US" b="1" dirty="0" smtClean="0"/>
              <a:t> </a:t>
            </a:r>
            <a:r>
              <a:rPr lang="en-US" b="1" dirty="0" smtClean="0"/>
              <a:t>Page 385 69, 71,72</a:t>
            </a:r>
          </a:p>
          <a:p>
            <a:endParaRPr lang="en-US" dirty="0"/>
          </a:p>
        </p:txBody>
      </p:sp>
      <p:sp>
        <p:nvSpPr>
          <p:cNvPr id="4" name="Right Arrow 3"/>
          <p:cNvSpPr/>
          <p:nvPr/>
        </p:nvSpPr>
        <p:spPr>
          <a:xfrm>
            <a:off x="6858000" y="5867400"/>
            <a:ext cx="22860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hlinkClick r:id="rId2" action="ppaction://hlinksldjump"/>
              </a:rPr>
              <a:t>Answers</a:t>
            </a:r>
            <a:endParaRPr lang="en-US" sz="36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pPr>
              <a:buNone/>
            </a:pPr>
            <a:r>
              <a:rPr lang="en-US" b="1" dirty="0" smtClean="0"/>
              <a:t> </a:t>
            </a:r>
            <a:r>
              <a:rPr lang="en-US" b="1" dirty="0" smtClean="0"/>
              <a:t>Page 385 69, 71,72</a:t>
            </a:r>
          </a:p>
          <a:p>
            <a:endParaRPr lang="en-US" dirty="0"/>
          </a:p>
        </p:txBody>
      </p:sp>
      <p:graphicFrame>
        <p:nvGraphicFramePr>
          <p:cNvPr id="5" name="Object 4"/>
          <p:cNvGraphicFramePr>
            <a:graphicFrameLocks noChangeAspect="1"/>
          </p:cNvGraphicFramePr>
          <p:nvPr/>
        </p:nvGraphicFramePr>
        <p:xfrm>
          <a:off x="4114800" y="3043238"/>
          <a:ext cx="914400" cy="771525"/>
        </p:xfrm>
        <a:graphic>
          <a:graphicData uri="http://schemas.openxmlformats.org/presentationml/2006/ole">
            <p:oleObj spid="_x0000_s97282"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Define </a:t>
            </a:r>
            <a:r>
              <a:rPr lang="en-US" dirty="0" smtClean="0"/>
              <a:t>Resonance</a:t>
            </a:r>
          </a:p>
          <a:p>
            <a:r>
              <a:rPr lang="en-US" dirty="0" smtClean="0"/>
              <a:t>Define </a:t>
            </a:r>
            <a:r>
              <a:rPr lang="en-US" dirty="0" smtClean="0"/>
              <a:t>Resonance structure</a:t>
            </a:r>
          </a:p>
          <a:p>
            <a:r>
              <a:rPr lang="en-US" dirty="0" smtClean="0"/>
              <a:t>Explain </a:t>
            </a:r>
            <a:r>
              <a:rPr lang="en-US" dirty="0" smtClean="0"/>
              <a:t>why odd electron molecules cannot be shown using the Localized Energy Model</a:t>
            </a:r>
          </a:p>
          <a:p>
            <a:r>
              <a:rPr lang="en-US" dirty="0" smtClean="0"/>
              <a:t>Define </a:t>
            </a:r>
            <a:r>
              <a:rPr lang="en-US" dirty="0" smtClean="0"/>
              <a:t>formal charge</a:t>
            </a:r>
          </a:p>
          <a:p>
            <a:r>
              <a:rPr lang="en-US" dirty="0" smtClean="0"/>
              <a:t>Explain </a:t>
            </a:r>
            <a:r>
              <a:rPr lang="en-US" dirty="0" smtClean="0"/>
              <a:t>the “problem” with oxidation state assignments</a:t>
            </a:r>
          </a:p>
          <a:p>
            <a:r>
              <a:rPr lang="en-US" dirty="0" smtClean="0"/>
              <a:t>Explain </a:t>
            </a:r>
            <a:r>
              <a:rPr lang="en-US" dirty="0" smtClean="0"/>
              <a:t>how formal charge is different from oxidation state</a:t>
            </a:r>
          </a:p>
          <a:p>
            <a:r>
              <a:rPr lang="en-US" dirty="0" smtClean="0"/>
              <a:t>Use </a:t>
            </a:r>
            <a:r>
              <a:rPr lang="en-US" dirty="0" smtClean="0"/>
              <a:t>formal charge to determine the most probable Lewis structure for a molecule </a:t>
            </a:r>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Resonance</a:t>
            </a:r>
            <a:endParaRPr lang="en-US" dirty="0"/>
          </a:p>
        </p:txBody>
      </p:sp>
      <p:sp>
        <p:nvSpPr>
          <p:cNvPr id="3" name="Content Placeholder 2"/>
          <p:cNvSpPr>
            <a:spLocks noGrp="1"/>
          </p:cNvSpPr>
          <p:nvPr>
            <p:ph idx="1"/>
          </p:nvPr>
        </p:nvSpPr>
        <p:spPr/>
        <p:txBody>
          <a:bodyPr>
            <a:normAutofit fontScale="92500"/>
          </a:bodyPr>
          <a:lstStyle/>
          <a:p>
            <a:r>
              <a:rPr lang="en-US" b="1" dirty="0" smtClean="0"/>
              <a:t>Occurs when there is more than one </a:t>
            </a:r>
            <a:r>
              <a:rPr lang="en-US" b="1" dirty="0" smtClean="0"/>
              <a:t>equivalent and valid </a:t>
            </a:r>
            <a:r>
              <a:rPr lang="en-US" b="1" dirty="0" smtClean="0"/>
              <a:t>Lewis structure for a molecule.</a:t>
            </a:r>
          </a:p>
          <a:p>
            <a:r>
              <a:rPr lang="en-US" b="1" dirty="0" smtClean="0"/>
              <a:t>Is necessary to compensate for the incorrect assumption that electrons are localized</a:t>
            </a:r>
          </a:p>
          <a:p>
            <a:r>
              <a:rPr lang="en-US" b="1" dirty="0" smtClean="0"/>
              <a:t>In reality, electrons are delocalized- meaning that they move around the entire molecule</a:t>
            </a:r>
          </a:p>
          <a:p>
            <a:r>
              <a:rPr lang="en-US" b="1" dirty="0" smtClean="0"/>
              <a:t>LE model is still useful, so the exception of resonance is added to </a:t>
            </a:r>
            <a:r>
              <a:rPr lang="en-US" b="1" dirty="0" smtClean="0"/>
              <a:t>accommodate </a:t>
            </a:r>
            <a:r>
              <a:rPr lang="en-US" b="1" dirty="0" smtClean="0"/>
              <a:t>certain molecules rather than tossing the whole model</a:t>
            </a:r>
          </a:p>
          <a:p>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An example:</a:t>
            </a:r>
            <a:br>
              <a:rPr lang="en-US" b="1" dirty="0" smtClean="0"/>
            </a:br>
            <a:endParaRPr lang="en-US" dirty="0"/>
          </a:p>
        </p:txBody>
      </p:sp>
      <p:sp>
        <p:nvSpPr>
          <p:cNvPr id="3" name="Content Placeholder 2"/>
          <p:cNvSpPr>
            <a:spLocks noGrp="1"/>
          </p:cNvSpPr>
          <p:nvPr>
            <p:ph idx="1"/>
          </p:nvPr>
        </p:nvSpPr>
        <p:spPr/>
        <p:txBody>
          <a:bodyPr/>
          <a:lstStyle/>
          <a:p>
            <a:r>
              <a:rPr lang="en-US" dirty="0" smtClean="0"/>
              <a:t>NO</a:t>
            </a:r>
            <a:r>
              <a:rPr lang="en-US" baseline="-25000" dirty="0" smtClean="0"/>
              <a:t>3</a:t>
            </a:r>
            <a:r>
              <a:rPr lang="en-US" baseline="30000" dirty="0" smtClean="0"/>
              <a:t>-1</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Another Example</a:t>
            </a:r>
            <a:endParaRPr lang="en-US" dirty="0"/>
          </a:p>
        </p:txBody>
      </p:sp>
      <p:sp>
        <p:nvSpPr>
          <p:cNvPr id="3" name="Content Placeholder 2"/>
          <p:cNvSpPr>
            <a:spLocks noGrp="1"/>
          </p:cNvSpPr>
          <p:nvPr>
            <p:ph idx="1"/>
          </p:nvPr>
        </p:nvSpPr>
        <p:spPr/>
        <p:txBody>
          <a:bodyPr/>
          <a:lstStyle/>
          <a:p>
            <a:r>
              <a:rPr lang="en-US" b="1" dirty="0" smtClean="0"/>
              <a:t>NO</a:t>
            </a:r>
            <a:r>
              <a:rPr lang="en-US" b="1" baseline="-25000" dirty="0" smtClean="0"/>
              <a:t>2</a:t>
            </a:r>
            <a:r>
              <a:rPr lang="en-US" b="1" baseline="30000" dirty="0" smtClean="0"/>
              <a:t>-1</a:t>
            </a: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pPr>
              <a:buNone/>
            </a:pPr>
            <a:r>
              <a:rPr lang="en-US" b="1" dirty="0" smtClean="0"/>
              <a:t>Page </a:t>
            </a:r>
            <a:r>
              <a:rPr lang="en-US" b="1" dirty="0" smtClean="0"/>
              <a:t>385 # 73,74,75</a:t>
            </a:r>
          </a:p>
          <a:p>
            <a:endParaRPr lang="en-US" dirty="0"/>
          </a:p>
        </p:txBody>
      </p:sp>
      <p:sp>
        <p:nvSpPr>
          <p:cNvPr id="4" name="Right Arrow 3"/>
          <p:cNvSpPr/>
          <p:nvPr/>
        </p:nvSpPr>
        <p:spPr>
          <a:xfrm>
            <a:off x="6858000" y="5867400"/>
            <a:ext cx="22860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hlinkClick r:id="rId2" action="ppaction://hlinksldjump"/>
              </a:rPr>
              <a:t>Answers</a:t>
            </a:r>
            <a:endParaRPr lang="en-US" sz="36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pPr>
              <a:buNone/>
            </a:pPr>
            <a:r>
              <a:rPr lang="en-US" b="1" dirty="0" smtClean="0"/>
              <a:t>Page </a:t>
            </a:r>
            <a:r>
              <a:rPr lang="en-US" b="1" dirty="0" smtClean="0"/>
              <a:t>385 # 73,74,75</a:t>
            </a:r>
          </a:p>
          <a:p>
            <a:endParaRPr lang="en-US" dirty="0"/>
          </a:p>
        </p:txBody>
      </p:sp>
      <p:graphicFrame>
        <p:nvGraphicFramePr>
          <p:cNvPr id="4" name="Object 3"/>
          <p:cNvGraphicFramePr>
            <a:graphicFrameLocks noChangeAspect="1"/>
          </p:cNvGraphicFramePr>
          <p:nvPr/>
        </p:nvGraphicFramePr>
        <p:xfrm>
          <a:off x="4114800" y="3043238"/>
          <a:ext cx="914400" cy="771525"/>
        </p:xfrm>
        <a:graphic>
          <a:graphicData uri="http://schemas.openxmlformats.org/presentationml/2006/ole">
            <p:oleObj spid="_x0000_s98306"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Odd - Electron </a:t>
            </a:r>
            <a:r>
              <a:rPr lang="en-US" b="1" dirty="0" smtClean="0"/>
              <a:t>Molecules</a:t>
            </a:r>
            <a:endParaRPr lang="en-US" dirty="0"/>
          </a:p>
        </p:txBody>
      </p:sp>
      <p:sp>
        <p:nvSpPr>
          <p:cNvPr id="3" name="Content Placeholder 2"/>
          <p:cNvSpPr>
            <a:spLocks noGrp="1"/>
          </p:cNvSpPr>
          <p:nvPr>
            <p:ph idx="1"/>
          </p:nvPr>
        </p:nvSpPr>
        <p:spPr/>
        <p:txBody>
          <a:bodyPr/>
          <a:lstStyle/>
          <a:p>
            <a:r>
              <a:rPr lang="en-US" b="1" dirty="0" smtClean="0"/>
              <a:t>Only a few molecules form containing odd numbers of electrons</a:t>
            </a:r>
          </a:p>
          <a:p>
            <a:r>
              <a:rPr lang="en-US" b="1" dirty="0" smtClean="0"/>
              <a:t>Examples: NO and NO</a:t>
            </a:r>
            <a:r>
              <a:rPr lang="en-US" b="1" baseline="-25000" dirty="0" smtClean="0"/>
              <a:t>2</a:t>
            </a:r>
            <a:r>
              <a:rPr lang="en-US" b="1" dirty="0" smtClean="0"/>
              <a:t> </a:t>
            </a:r>
          </a:p>
          <a:p>
            <a:r>
              <a:rPr lang="en-US" b="1" dirty="0" smtClean="0"/>
              <a:t>The Localized Electron Model only works with PAIRS of electrons so this model is not able to </a:t>
            </a:r>
            <a:r>
              <a:rPr lang="en-US" b="1" dirty="0" err="1" smtClean="0"/>
              <a:t>accomodate</a:t>
            </a:r>
            <a:r>
              <a:rPr lang="en-US" b="1" dirty="0" smtClean="0"/>
              <a:t> odd electron molecules</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Coulomb's Law </a:t>
            </a:r>
          </a:p>
        </p:txBody>
      </p:sp>
      <p:sp>
        <p:nvSpPr>
          <p:cNvPr id="3" name="Content Placeholder 2"/>
          <p:cNvSpPr>
            <a:spLocks noGrp="1"/>
          </p:cNvSpPr>
          <p:nvPr>
            <p:ph idx="1"/>
          </p:nvPr>
        </p:nvSpPr>
        <p:spPr/>
        <p:txBody>
          <a:bodyPr/>
          <a:lstStyle/>
          <a:p>
            <a:r>
              <a:rPr lang="en-US" dirty="0"/>
              <a:t>A Negative Coulomb's Law answer indicates an attractive </a:t>
            </a:r>
            <a:r>
              <a:rPr lang="en-US" dirty="0" smtClean="0"/>
              <a:t>force</a:t>
            </a:r>
          </a:p>
          <a:p>
            <a:endParaRPr lang="en-US" dirty="0"/>
          </a:p>
          <a:p>
            <a:endParaRPr lang="en-US" dirty="0"/>
          </a:p>
          <a:p>
            <a:r>
              <a:rPr lang="en-US" dirty="0"/>
              <a:t>A Positive Coulomb's Law answer indicates a repulsive force</a:t>
            </a:r>
          </a:p>
          <a:p>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Formal </a:t>
            </a:r>
            <a:r>
              <a:rPr lang="en-US" b="1" dirty="0" smtClean="0"/>
              <a:t>Charge</a:t>
            </a:r>
            <a:endParaRPr lang="en-US" dirty="0"/>
          </a:p>
        </p:txBody>
      </p:sp>
      <p:sp>
        <p:nvSpPr>
          <p:cNvPr id="3" name="Content Placeholder 2"/>
          <p:cNvSpPr>
            <a:spLocks noGrp="1"/>
          </p:cNvSpPr>
          <p:nvPr>
            <p:ph idx="1"/>
          </p:nvPr>
        </p:nvSpPr>
        <p:spPr/>
        <p:txBody>
          <a:bodyPr/>
          <a:lstStyle/>
          <a:p>
            <a:r>
              <a:rPr lang="en-US" b="1" dirty="0" smtClean="0"/>
              <a:t>Formal charge works with nonequivalent Lewis structures often found in molecules and polyatomic ions that have atoms that can exceed the octet rule.</a:t>
            </a:r>
          </a:p>
          <a:p>
            <a:r>
              <a:rPr lang="en-US" b="1" dirty="0" smtClean="0"/>
              <a:t>Charges are utilized to determine the most appropriate structure(s)</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Charge </a:t>
            </a:r>
            <a:r>
              <a:rPr lang="en-US" b="1" dirty="0" smtClean="0"/>
              <a:t>Determination</a:t>
            </a:r>
            <a:endParaRPr lang="en-US" dirty="0"/>
          </a:p>
        </p:txBody>
      </p:sp>
      <p:sp>
        <p:nvSpPr>
          <p:cNvPr id="3" name="Content Placeholder 2"/>
          <p:cNvSpPr>
            <a:spLocks noGrp="1"/>
          </p:cNvSpPr>
          <p:nvPr>
            <p:ph idx="1"/>
          </p:nvPr>
        </p:nvSpPr>
        <p:spPr/>
        <p:txBody>
          <a:bodyPr/>
          <a:lstStyle/>
          <a:p>
            <a:r>
              <a:rPr lang="en-US" b="1" u="sng" dirty="0" smtClean="0"/>
              <a:t>Oxidation states</a:t>
            </a:r>
            <a:r>
              <a:rPr lang="en-US" b="1" dirty="0" smtClean="0"/>
              <a:t>: </a:t>
            </a:r>
          </a:p>
          <a:p>
            <a:pPr>
              <a:buNone/>
            </a:pPr>
            <a:r>
              <a:rPr lang="en-US" dirty="0" smtClean="0"/>
              <a:t>	Both </a:t>
            </a:r>
            <a:r>
              <a:rPr lang="en-US" dirty="0" smtClean="0"/>
              <a:t>shared electrons count for the more electronegative atom</a:t>
            </a:r>
            <a:endParaRPr lang="en-US" b="1" dirty="0" smtClean="0"/>
          </a:p>
          <a:p>
            <a:endParaRPr lang="en-US" dirty="0" smtClean="0"/>
          </a:p>
          <a:p>
            <a:r>
              <a:rPr lang="en-US" b="1" dirty="0" smtClean="0"/>
              <a:t>Results in exaggerated charge estimates</a:t>
            </a:r>
          </a:p>
          <a:p>
            <a:r>
              <a:rPr lang="en-US" b="1" dirty="0" smtClean="0"/>
              <a:t>Not good for determining proper Lewis structures</a:t>
            </a:r>
          </a:p>
          <a:p>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Charge Determination</a:t>
            </a:r>
            <a:endParaRPr lang="en-US" dirty="0"/>
          </a:p>
        </p:txBody>
      </p:sp>
      <p:sp>
        <p:nvSpPr>
          <p:cNvPr id="3" name="Content Placeholder 2"/>
          <p:cNvSpPr>
            <a:spLocks noGrp="1"/>
          </p:cNvSpPr>
          <p:nvPr>
            <p:ph idx="1"/>
          </p:nvPr>
        </p:nvSpPr>
        <p:spPr/>
        <p:txBody>
          <a:bodyPr>
            <a:normAutofit fontScale="92500" lnSpcReduction="20000"/>
          </a:bodyPr>
          <a:lstStyle/>
          <a:p>
            <a:r>
              <a:rPr lang="en-US" b="1" u="sng" dirty="0" smtClean="0"/>
              <a:t>Formal Charge</a:t>
            </a:r>
            <a:r>
              <a:rPr lang="en-US" b="1" dirty="0" smtClean="0"/>
              <a:t>:</a:t>
            </a:r>
          </a:p>
          <a:p>
            <a:pPr>
              <a:buNone/>
            </a:pPr>
            <a:r>
              <a:rPr lang="en-US" dirty="0" smtClean="0"/>
              <a:t>	The </a:t>
            </a:r>
            <a:r>
              <a:rPr lang="en-US" dirty="0" smtClean="0"/>
              <a:t>difference between the number of valence electrons on the free atom and the number of valence electrons assigned to the atom in </a:t>
            </a:r>
            <a:r>
              <a:rPr lang="en-US" dirty="0" smtClean="0"/>
              <a:t>the molecule</a:t>
            </a:r>
            <a:endParaRPr lang="en-US" dirty="0" smtClean="0"/>
          </a:p>
          <a:p>
            <a:r>
              <a:rPr lang="en-US" b="1" dirty="0" smtClean="0"/>
              <a:t>When calculating formal charge:</a:t>
            </a:r>
          </a:p>
          <a:p>
            <a:pPr>
              <a:buNone/>
            </a:pPr>
            <a:r>
              <a:rPr lang="en-US" dirty="0" smtClean="0"/>
              <a:t>	Lone </a:t>
            </a:r>
            <a:r>
              <a:rPr lang="en-US" dirty="0" smtClean="0"/>
              <a:t>pair electrons belong to the atom on which they are located.</a:t>
            </a:r>
            <a:endParaRPr lang="en-US" b="1" dirty="0" smtClean="0"/>
          </a:p>
          <a:p>
            <a:pPr>
              <a:buNone/>
            </a:pPr>
            <a:r>
              <a:rPr lang="en-US" dirty="0" smtClean="0"/>
              <a:t>	Shared </a:t>
            </a:r>
            <a:r>
              <a:rPr lang="en-US" dirty="0" smtClean="0"/>
              <a:t>pair electrons are split equally among sharing atoms.</a:t>
            </a:r>
          </a:p>
          <a:p>
            <a:pPr>
              <a:buNone/>
            </a:pPr>
            <a:endParaRPr lang="en-US" b="1"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Rules for working with Formal Charge:</a:t>
            </a:r>
            <a:endParaRPr lang="en-US" dirty="0"/>
          </a:p>
        </p:txBody>
      </p:sp>
      <p:sp>
        <p:nvSpPr>
          <p:cNvPr id="3" name="Content Placeholder 2"/>
          <p:cNvSpPr>
            <a:spLocks noGrp="1"/>
          </p:cNvSpPr>
          <p:nvPr>
            <p:ph idx="1"/>
          </p:nvPr>
        </p:nvSpPr>
        <p:spPr>
          <a:xfrm>
            <a:off x="381000" y="1600200"/>
            <a:ext cx="8458200" cy="4525963"/>
          </a:xfrm>
        </p:spPr>
        <p:txBody>
          <a:bodyPr/>
          <a:lstStyle/>
          <a:p>
            <a:pPr marL="514350" indent="-514350">
              <a:buFont typeface="+mj-lt"/>
              <a:buAutoNum type="arabicPeriod"/>
            </a:pPr>
            <a:r>
              <a:rPr lang="en-US" dirty="0" smtClean="0"/>
              <a:t>Atoms </a:t>
            </a:r>
            <a:r>
              <a:rPr lang="en-US" dirty="0" smtClean="0"/>
              <a:t>in molecules want to have formal charges as close to zero as </a:t>
            </a:r>
            <a:r>
              <a:rPr lang="en-US" dirty="0" smtClean="0"/>
              <a:t>possible.</a:t>
            </a:r>
          </a:p>
          <a:p>
            <a:pPr marL="514350" indent="-514350">
              <a:buFont typeface="+mj-lt"/>
              <a:buAutoNum type="arabicPeriod"/>
            </a:pPr>
            <a:endParaRPr lang="en-US" dirty="0" smtClean="0"/>
          </a:p>
          <a:p>
            <a:pPr marL="514350" indent="-514350">
              <a:buFont typeface="+mj-lt"/>
              <a:buAutoNum type="arabicPeriod"/>
            </a:pPr>
            <a:r>
              <a:rPr lang="en-US" dirty="0" smtClean="0"/>
              <a:t>Negative </a:t>
            </a:r>
            <a:r>
              <a:rPr lang="en-US" dirty="0" smtClean="0"/>
              <a:t>formal charges should occur on the more electronegative </a:t>
            </a:r>
            <a:r>
              <a:rPr lang="en-US" dirty="0" smtClean="0"/>
              <a:t>atom.</a:t>
            </a: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Example</a:t>
            </a:r>
            <a:r>
              <a:rPr lang="en-US" dirty="0" smtClean="0"/>
              <a:t>:</a:t>
            </a:r>
            <a:endParaRPr lang="en-US" dirty="0"/>
          </a:p>
        </p:txBody>
      </p:sp>
      <p:sp>
        <p:nvSpPr>
          <p:cNvPr id="3" name="Content Placeholder 2"/>
          <p:cNvSpPr>
            <a:spLocks noGrp="1"/>
          </p:cNvSpPr>
          <p:nvPr>
            <p:ph idx="1"/>
          </p:nvPr>
        </p:nvSpPr>
        <p:spPr/>
        <p:txBody>
          <a:bodyPr/>
          <a:lstStyle/>
          <a:p>
            <a:r>
              <a:rPr lang="en-US" dirty="0" smtClean="0"/>
              <a:t>SO</a:t>
            </a:r>
            <a:r>
              <a:rPr lang="en-US" baseline="-25000" dirty="0" smtClean="0"/>
              <a:t>4</a:t>
            </a:r>
            <a:r>
              <a:rPr lang="en-US" baseline="30000" dirty="0" smtClean="0"/>
              <a:t>-2</a:t>
            </a:r>
            <a:endParaRPr lang="en-US" dirty="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a:xfrm>
            <a:off x="457200" y="1295400"/>
            <a:ext cx="8229600" cy="5334000"/>
          </a:xfrm>
        </p:spPr>
        <p:txBody>
          <a:bodyPr>
            <a:normAutofit/>
          </a:bodyPr>
          <a:lstStyle/>
          <a:p>
            <a:r>
              <a:rPr lang="en-US" dirty="0" smtClean="0"/>
              <a:t>XeO</a:t>
            </a:r>
            <a:r>
              <a:rPr lang="en-US" baseline="-25000" dirty="0" smtClean="0"/>
              <a:t>3</a:t>
            </a:r>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Hint: there are 8 possible </a:t>
            </a:r>
            <a:r>
              <a:rPr lang="en-US" dirty="0" smtClean="0"/>
              <a:t>Lewis </a:t>
            </a:r>
            <a:r>
              <a:rPr lang="en-US" dirty="0" smtClean="0"/>
              <a:t>structures</a:t>
            </a:r>
          </a:p>
          <a:p>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r>
              <a:rPr lang="en-US" dirty="0" smtClean="0"/>
              <a:t>Page </a:t>
            </a:r>
            <a:r>
              <a:rPr lang="en-US" dirty="0" smtClean="0"/>
              <a:t>386 # 81 and 82</a:t>
            </a:r>
          </a:p>
          <a:p>
            <a:endParaRPr lang="en-US" dirty="0"/>
          </a:p>
        </p:txBody>
      </p:sp>
      <p:sp>
        <p:nvSpPr>
          <p:cNvPr id="4" name="Right Arrow 3"/>
          <p:cNvSpPr/>
          <p:nvPr/>
        </p:nvSpPr>
        <p:spPr>
          <a:xfrm>
            <a:off x="6858000" y="5867400"/>
            <a:ext cx="2286000" cy="990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hlinkClick r:id="rId2" action="ppaction://hlinksldjump"/>
              </a:rPr>
              <a:t>Answers</a:t>
            </a:r>
            <a:endParaRPr lang="en-US" sz="36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a:t>
            </a:r>
            <a:endParaRPr lang="en-US" dirty="0"/>
          </a:p>
        </p:txBody>
      </p:sp>
      <p:sp>
        <p:nvSpPr>
          <p:cNvPr id="3" name="Content Placeholder 2"/>
          <p:cNvSpPr>
            <a:spLocks noGrp="1"/>
          </p:cNvSpPr>
          <p:nvPr>
            <p:ph idx="1"/>
          </p:nvPr>
        </p:nvSpPr>
        <p:spPr/>
        <p:txBody>
          <a:bodyPr/>
          <a:lstStyle/>
          <a:p>
            <a:r>
              <a:rPr lang="en-US" dirty="0" smtClean="0"/>
              <a:t>Page </a:t>
            </a:r>
            <a:r>
              <a:rPr lang="en-US" dirty="0" smtClean="0"/>
              <a:t>386 # 81 and 82</a:t>
            </a:r>
          </a:p>
          <a:p>
            <a:endParaRPr lang="en-US" dirty="0"/>
          </a:p>
        </p:txBody>
      </p:sp>
      <p:graphicFrame>
        <p:nvGraphicFramePr>
          <p:cNvPr id="4" name="Object 3"/>
          <p:cNvGraphicFramePr>
            <a:graphicFrameLocks noChangeAspect="1"/>
          </p:cNvGraphicFramePr>
          <p:nvPr/>
        </p:nvGraphicFramePr>
        <p:xfrm>
          <a:off x="4114800" y="3043238"/>
          <a:ext cx="914400" cy="771525"/>
        </p:xfrm>
        <a:graphic>
          <a:graphicData uri="http://schemas.openxmlformats.org/presentationml/2006/ole">
            <p:oleObj spid="_x0000_s99330" name="Acrobat Document" showAsIcon="1" r:id="rId3" imgW="914400" imgH="771480" progId="AcroExch.Document.7">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Unit 1</a:t>
            </a:r>
            <a:endParaRPr lang="en-US" dirty="0"/>
          </a:p>
        </p:txBody>
      </p:sp>
      <p:sp>
        <p:nvSpPr>
          <p:cNvPr id="3" name="Content Placeholder 2"/>
          <p:cNvSpPr>
            <a:spLocks noGrp="1"/>
          </p:cNvSpPr>
          <p:nvPr>
            <p:ph idx="1"/>
          </p:nvPr>
        </p:nvSpPr>
        <p:spPr/>
        <p:txBody>
          <a:bodyPr/>
          <a:lstStyle/>
          <a:p>
            <a:r>
              <a:rPr lang="en-US" dirty="0" smtClean="0"/>
              <a:t>Chapter 8 Sections 1-12.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Coulomb’s Law Practice</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2651</Words>
  <Application>Microsoft Office PowerPoint</Application>
  <PresentationFormat>On-screen Show (4:3)</PresentationFormat>
  <Paragraphs>522</Paragraphs>
  <Slides>88</Slides>
  <Notes>1</Notes>
  <HiddenSlides>5</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88</vt:i4>
      </vt:variant>
    </vt:vector>
  </HeadingPairs>
  <TitlesOfParts>
    <vt:vector size="91" baseType="lpstr">
      <vt:lpstr>Office Theme</vt:lpstr>
      <vt:lpstr>Equation</vt:lpstr>
      <vt:lpstr>Adobe Acrobat Document</vt:lpstr>
      <vt:lpstr> General Bonding Concepts</vt:lpstr>
      <vt:lpstr>Objectives</vt:lpstr>
      <vt:lpstr>Chemical Bonds</vt:lpstr>
      <vt:lpstr>Types of Bonds</vt:lpstr>
      <vt:lpstr>Ionic Bonding</vt:lpstr>
      <vt:lpstr>Coulomb’s Law Equation</vt:lpstr>
      <vt:lpstr>Using Coulomb's Law</vt:lpstr>
      <vt:lpstr>Coulomb's Law </vt:lpstr>
      <vt:lpstr>Coulomb’s Law Practice</vt:lpstr>
      <vt:lpstr>Objectives</vt:lpstr>
      <vt:lpstr>Relate Bond Energy and Bond Length</vt:lpstr>
      <vt:lpstr>What about two same type atoms?</vt:lpstr>
      <vt:lpstr>Bonding between same type ions</vt:lpstr>
      <vt:lpstr>The Forces at Work When same type atoms interact you get a covalent bond. The following forces must be balanced for a covalent bond to occur: </vt:lpstr>
      <vt:lpstr>Key points of Covalent Bonding</vt:lpstr>
      <vt:lpstr>Key points of Covalent Bonding</vt:lpstr>
      <vt:lpstr>Consequences of Unequal Sharing</vt:lpstr>
      <vt:lpstr>Assignment</vt:lpstr>
      <vt:lpstr>Show the bond polarity for the following bonded atoms: </vt:lpstr>
      <vt:lpstr>Objectives: </vt:lpstr>
      <vt:lpstr>Stable Atoms</vt:lpstr>
      <vt:lpstr>Slide 22</vt:lpstr>
      <vt:lpstr>Predicting Ion Formation</vt:lpstr>
      <vt:lpstr>Ion Prediction and Compound Formation</vt:lpstr>
      <vt:lpstr>Ion Size</vt:lpstr>
      <vt:lpstr>Ion Size and The Parent Atom</vt:lpstr>
      <vt:lpstr>Ion Size and Periodic Groups</vt:lpstr>
      <vt:lpstr>Ion Size and Isoelectronic Ions</vt:lpstr>
      <vt:lpstr>Ion Size and Isoelectronic Ions ... continued</vt:lpstr>
      <vt:lpstr>Ion Size and Isoelectronic Ions... Practice</vt:lpstr>
      <vt:lpstr>Assignment:</vt:lpstr>
      <vt:lpstr>Answers:</vt:lpstr>
      <vt:lpstr>Objectives:</vt:lpstr>
      <vt:lpstr>Lattice Energy</vt:lpstr>
      <vt:lpstr>The Textbooks's Perspective on Energy </vt:lpstr>
      <vt:lpstr>Lattice Energy Calculation</vt:lpstr>
      <vt:lpstr>Estimating Relative Lattice Energy</vt:lpstr>
      <vt:lpstr>Practice: </vt:lpstr>
      <vt:lpstr>Ionic Solid Formation Energy Calculation</vt:lpstr>
      <vt:lpstr>An Example</vt:lpstr>
      <vt:lpstr>Assignment:</vt:lpstr>
      <vt:lpstr>Answers:</vt:lpstr>
      <vt:lpstr>Slide 43</vt:lpstr>
      <vt:lpstr>Slide 44</vt:lpstr>
      <vt:lpstr>Slide 45</vt:lpstr>
      <vt:lpstr>A better definition of ionic compounds:</vt:lpstr>
      <vt:lpstr>Use of Models</vt:lpstr>
      <vt:lpstr>Using Bond Energy to Calculate Reaction Energy</vt:lpstr>
      <vt:lpstr>Objectives:</vt:lpstr>
      <vt:lpstr>Ways to share electrons</vt:lpstr>
      <vt:lpstr>Using bond energy to calculate Enthalpy </vt:lpstr>
      <vt:lpstr>How it is done . . .</vt:lpstr>
      <vt:lpstr>Back to the problem . . . </vt:lpstr>
      <vt:lpstr>Try this one on your own . . . </vt:lpstr>
      <vt:lpstr>Assignment:</vt:lpstr>
      <vt:lpstr>Answers</vt:lpstr>
      <vt:lpstr>Objectives</vt:lpstr>
      <vt:lpstr>Objectives</vt:lpstr>
      <vt:lpstr>The Localized Electron Model</vt:lpstr>
      <vt:lpstr>The LE Model Continued</vt:lpstr>
      <vt:lpstr>Three Parts of LE Model</vt:lpstr>
      <vt:lpstr>Lewis Structures</vt:lpstr>
      <vt:lpstr>Two Basic Rules</vt:lpstr>
      <vt:lpstr>Steps for Writing Lewis Structures</vt:lpstr>
      <vt:lpstr>An Example:</vt:lpstr>
      <vt:lpstr>Another Example:</vt:lpstr>
      <vt:lpstr>Assignment</vt:lpstr>
      <vt:lpstr>Answers</vt:lpstr>
      <vt:lpstr>Violations of the Octet Rule</vt:lpstr>
      <vt:lpstr>Examples:</vt:lpstr>
      <vt:lpstr>Assignment</vt:lpstr>
      <vt:lpstr>Answers</vt:lpstr>
      <vt:lpstr>Objectives</vt:lpstr>
      <vt:lpstr>Resonance</vt:lpstr>
      <vt:lpstr>An example: </vt:lpstr>
      <vt:lpstr>Another Example</vt:lpstr>
      <vt:lpstr>Assignment</vt:lpstr>
      <vt:lpstr>Answers</vt:lpstr>
      <vt:lpstr>Odd - Electron Molecules</vt:lpstr>
      <vt:lpstr>Formal Charge</vt:lpstr>
      <vt:lpstr>Charge Determination</vt:lpstr>
      <vt:lpstr>Charge Determination</vt:lpstr>
      <vt:lpstr>Rules for working with Formal Charge:</vt:lpstr>
      <vt:lpstr>An Example:</vt:lpstr>
      <vt:lpstr>Another Example</vt:lpstr>
      <vt:lpstr>Assignment</vt:lpstr>
      <vt:lpstr>Answers</vt:lpstr>
      <vt:lpstr>End of Unit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Bonding Concepts</dc:title>
  <dc:creator>jennifer neiman</dc:creator>
  <cp:lastModifiedBy>jennifer neiman</cp:lastModifiedBy>
  <cp:revision>57</cp:revision>
  <dcterms:created xsi:type="dcterms:W3CDTF">2012-09-02T14:51:50Z</dcterms:created>
  <dcterms:modified xsi:type="dcterms:W3CDTF">2012-09-09T20:08:56Z</dcterms:modified>
</cp:coreProperties>
</file>