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5" r:id="rId19"/>
    <p:sldId id="276" r:id="rId20"/>
    <p:sldId id="277" r:id="rId21"/>
    <p:sldId id="278" r:id="rId22"/>
    <p:sldId id="279" r:id="rId23"/>
    <p:sldId id="280" r:id="rId24"/>
    <p:sldId id="281" r:id="rId25"/>
    <p:sldId id="282" r:id="rId26"/>
    <p:sldId id="290" r:id="rId27"/>
    <p:sldId id="291" r:id="rId28"/>
    <p:sldId id="274" r:id="rId29"/>
    <p:sldId id="273" r:id="rId30"/>
    <p:sldId id="283" r:id="rId31"/>
    <p:sldId id="284" r:id="rId32"/>
    <p:sldId id="285" r:id="rId33"/>
    <p:sldId id="286" r:id="rId34"/>
    <p:sldId id="287" r:id="rId35"/>
    <p:sldId id="288" r:id="rId36"/>
    <p:sldId id="292" r:id="rId37"/>
    <p:sldId id="289" r:id="rId38"/>
    <p:sldId id="293" r:id="rId39"/>
    <p:sldId id="294" r:id="rId40"/>
    <p:sldId id="295" r:id="rId41"/>
    <p:sldId id="296" r:id="rId42"/>
    <p:sldId id="297" r:id="rId43"/>
    <p:sldId id="298" r:id="rId44"/>
    <p:sldId id="315" r:id="rId45"/>
    <p:sldId id="304" r:id="rId46"/>
    <p:sldId id="307" r:id="rId47"/>
    <p:sldId id="308" r:id="rId48"/>
    <p:sldId id="309" r:id="rId49"/>
    <p:sldId id="310" r:id="rId50"/>
    <p:sldId id="311" r:id="rId51"/>
    <p:sldId id="323" r:id="rId52"/>
    <p:sldId id="316" r:id="rId53"/>
    <p:sldId id="317" r:id="rId54"/>
    <p:sldId id="312" r:id="rId55"/>
    <p:sldId id="313" r:id="rId56"/>
    <p:sldId id="318" r:id="rId57"/>
    <p:sldId id="319" r:id="rId58"/>
    <p:sldId id="320" r:id="rId59"/>
    <p:sldId id="321" r:id="rId60"/>
    <p:sldId id="322" r:id="rId61"/>
    <p:sldId id="314" r:id="rId6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5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56" tIns="48328" rIns="96656" bIns="48328" rtlCol="0"/>
          <a:lstStyle>
            <a:lvl1pPr algn="l">
              <a:defRPr sz="1200"/>
            </a:lvl1pPr>
          </a:lstStyle>
          <a:p>
            <a:endParaRPr lang="en-US"/>
          </a:p>
        </p:txBody>
      </p:sp>
      <p:sp>
        <p:nvSpPr>
          <p:cNvPr id="3" name="Date Placeholder 2"/>
          <p:cNvSpPr>
            <a:spLocks noGrp="1"/>
          </p:cNvSpPr>
          <p:nvPr>
            <p:ph type="dt" idx="1"/>
          </p:nvPr>
        </p:nvSpPr>
        <p:spPr>
          <a:xfrm>
            <a:off x="4143588" y="1"/>
            <a:ext cx="3169920" cy="480060"/>
          </a:xfrm>
          <a:prstGeom prst="rect">
            <a:avLst/>
          </a:prstGeom>
        </p:spPr>
        <p:txBody>
          <a:bodyPr vert="horz" lIns="96656" tIns="48328" rIns="96656" bIns="48328" rtlCol="0"/>
          <a:lstStyle>
            <a:lvl1pPr algn="r">
              <a:defRPr sz="1200"/>
            </a:lvl1pPr>
          </a:lstStyle>
          <a:p>
            <a:fld id="{AF0DB03D-9AB3-41C9-A747-3A7836780F06}" type="datetimeFigureOut">
              <a:rPr lang="en-US" smtClean="0"/>
              <a:pPr/>
              <a:t>9/10/2012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6" tIns="48328" rIns="96656" bIns="48328" rtlCol="0" anchor="ctr"/>
          <a:lstStyle/>
          <a:p>
            <a:endParaRPr lang="en-US"/>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6" tIns="48328" rIns="96656" bIns="4832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56" tIns="48328" rIns="96656" bIns="48328"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6656" tIns="48328" rIns="96656" bIns="48328" rtlCol="0" anchor="b"/>
          <a:lstStyle>
            <a:lvl1pPr algn="r">
              <a:defRPr sz="1200"/>
            </a:lvl1pPr>
          </a:lstStyle>
          <a:p>
            <a:fld id="{3016C318-ED34-4F0B-86C3-5489C08134B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16C318-ED34-4F0B-86C3-5489C08134BB}"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16C318-ED34-4F0B-86C3-5489C08134BB}" type="slidenum">
              <a:rPr lang="en-US" smtClean="0"/>
              <a:pPr/>
              <a:t>40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5BA387-C3C6-4D56-9457-FE9B00A3DB4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BA387-C3C6-4D56-9457-FE9B00A3DB4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BA387-C3C6-4D56-9457-FE9B00A3DB4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BA387-C3C6-4D56-9457-FE9B00A3DB4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5BA387-C3C6-4D56-9457-FE9B00A3DB4A}"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5BA387-C3C6-4D56-9457-FE9B00A3DB4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5BA387-C3C6-4D56-9457-FE9B00A3DB4A}" type="datetimeFigureOut">
              <a:rPr lang="en-US" smtClean="0"/>
              <a:pPr/>
              <a:t>9/10/2012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5BA387-C3C6-4D56-9457-FE9B00A3DB4A}" type="datetimeFigureOut">
              <a:rPr lang="en-US" smtClean="0"/>
              <a:pPr/>
              <a:t>9/10/2012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BA387-C3C6-4D56-9457-FE9B00A3DB4A}" type="datetimeFigureOut">
              <a:rPr lang="en-US" smtClean="0"/>
              <a:pPr/>
              <a:t>9/10/2012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BA387-C3C6-4D56-9457-FE9B00A3DB4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BA387-C3C6-4D56-9457-FE9B00A3DB4A}"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09F88-682A-43E1-8E4C-BDA1D7C387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BA387-C3C6-4D56-9457-FE9B00A3DB4A}" type="datetimeFigureOut">
              <a:rPr lang="en-US" smtClean="0"/>
              <a:pPr/>
              <a:t>9/10/2012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09F88-682A-43E1-8E4C-BDA1D7C387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file:///\\Administration\Users\jneiman\Everything\Fleetwood%20School%20Stuff\CP%20CHEM\Chapter%201%20and%202\Chapter%201\Scientific%20method%20Handout.pdf"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Everything/Fleetwood%20School%20Stuff/CP%20CHEM/Chapter%201%20and%202/Chapter%201/Scientific%20Method%20Activity_Page1.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 and 2</a:t>
            </a:r>
            <a:endParaRPr lang="en-US" dirty="0"/>
          </a:p>
        </p:txBody>
      </p:sp>
      <p:sp>
        <p:nvSpPr>
          <p:cNvPr id="3" name="Subtitle 2"/>
          <p:cNvSpPr>
            <a:spLocks noGrp="1"/>
          </p:cNvSpPr>
          <p:nvPr>
            <p:ph type="subTitle" idx="1"/>
          </p:nvPr>
        </p:nvSpPr>
        <p:spPr/>
        <p:txBody>
          <a:bodyPr/>
          <a:lstStyle/>
          <a:p>
            <a:r>
              <a:rPr lang="en-US" dirty="0" smtClean="0">
                <a:solidFill>
                  <a:schemeClr val="tx1"/>
                </a:solidFill>
              </a:rPr>
              <a:t>Introduction to Chemistry </a:t>
            </a:r>
          </a:p>
          <a:p>
            <a:r>
              <a:rPr lang="en-US" dirty="0">
                <a:solidFill>
                  <a:schemeClr val="tx1"/>
                </a:solidFill>
              </a:rPr>
              <a:t>a</a:t>
            </a:r>
            <a:r>
              <a:rPr lang="en-US" dirty="0" smtClean="0">
                <a:solidFill>
                  <a:schemeClr val="tx1"/>
                </a:solidFill>
              </a:rPr>
              <a:t>nd</a:t>
            </a:r>
          </a:p>
          <a:p>
            <a:r>
              <a:rPr lang="en-US" dirty="0" smtClean="0">
                <a:solidFill>
                  <a:schemeClr val="tx1"/>
                </a:solidFill>
              </a:rPr>
              <a:t>Measurements and Calculations</a:t>
            </a:r>
            <a:endParaRPr lang="en-US" dirty="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a:xfrm>
            <a:off x="0" y="1600200"/>
            <a:ext cx="9144000" cy="4525963"/>
          </a:xfrm>
        </p:spPr>
        <p:txBody>
          <a:bodyPr/>
          <a:lstStyle/>
          <a:p>
            <a:r>
              <a:rPr lang="en-US" dirty="0" smtClean="0"/>
              <a:t>Complete “</a:t>
            </a:r>
            <a:r>
              <a:rPr lang="en-US" b="1" dirty="0" smtClean="0"/>
              <a:t>Scenario </a:t>
            </a:r>
            <a:r>
              <a:rPr lang="en-US" b="1" dirty="0"/>
              <a:t>2: Alka-Seltzer Speed </a:t>
            </a:r>
            <a:r>
              <a:rPr lang="en-US" b="1" dirty="0" smtClean="0"/>
              <a:t>Race” </a:t>
            </a:r>
            <a:r>
              <a:rPr lang="en-US" dirty="0" smtClean="0"/>
              <a:t>using the same directions as the front of the page.</a:t>
            </a:r>
          </a:p>
          <a:p>
            <a:r>
              <a:rPr lang="en-US" dirty="0" smtClean="0"/>
              <a:t>Create your own Science Experiment Scenario</a:t>
            </a:r>
          </a:p>
          <a:p>
            <a:pPr lvl="2"/>
            <a:r>
              <a:rPr lang="en-US" dirty="0" smtClean="0"/>
              <a:t>Must have all steps of the Scientific Method</a:t>
            </a:r>
          </a:p>
          <a:p>
            <a:pPr lvl="2"/>
            <a:r>
              <a:rPr lang="en-US" dirty="0" smtClean="0"/>
              <a:t>Must have all three aspects of a properly designed experiment</a:t>
            </a:r>
          </a:p>
          <a:p>
            <a:pPr lvl="2"/>
            <a:r>
              <a:rPr lang="en-US" dirty="0" smtClean="0"/>
              <a:t>School appropriate topic in story/sentence/paragraph format</a:t>
            </a:r>
          </a:p>
          <a:p>
            <a:pPr lvl="2"/>
            <a:r>
              <a:rPr lang="en-US" dirty="0" smtClean="0"/>
              <a:t>Do NOT identify the steps or aspects… we will do this next </a:t>
            </a:r>
            <a:r>
              <a:rPr lang="en-US" smtClean="0"/>
              <a:t>class period as </a:t>
            </a:r>
            <a:r>
              <a:rPr lang="en-US" dirty="0" smtClean="0"/>
              <a:t>a partner activity.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b="1" dirty="0" smtClean="0"/>
              <a:t>Explain the difference between a law and a theory</a:t>
            </a:r>
            <a:endParaRPr lang="en-US" dirty="0" smtClean="0"/>
          </a:p>
          <a:p>
            <a:r>
              <a:rPr lang="en-US" b="1" dirty="0" smtClean="0"/>
              <a:t>Explain the difference between qualitative and quantitative observations</a:t>
            </a:r>
            <a:endParaRPr lang="en-US" dirty="0" smtClean="0"/>
          </a:p>
          <a:p>
            <a:r>
              <a:rPr lang="en-US" b="1" dirty="0" smtClean="0"/>
              <a:t>Provide an example of (or identify an observation as) a qualitative observation or quantitative observation</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Laws and Theories </a:t>
            </a:r>
            <a:endParaRPr lang="en-US" dirty="0"/>
          </a:p>
        </p:txBody>
      </p:sp>
      <p:sp>
        <p:nvSpPr>
          <p:cNvPr id="3" name="Content Placeholder 2"/>
          <p:cNvSpPr>
            <a:spLocks noGrp="1"/>
          </p:cNvSpPr>
          <p:nvPr>
            <p:ph idx="1"/>
          </p:nvPr>
        </p:nvSpPr>
        <p:spPr/>
        <p:txBody>
          <a:bodyPr>
            <a:noAutofit/>
          </a:bodyPr>
          <a:lstStyle/>
          <a:p>
            <a:r>
              <a:rPr lang="en-US" sz="4400" dirty="0" smtClean="0"/>
              <a:t>Law: </a:t>
            </a:r>
          </a:p>
          <a:p>
            <a:pPr lvl="2"/>
            <a:r>
              <a:rPr lang="en-US" sz="4400" dirty="0" smtClean="0"/>
              <a:t>a statement that summarizes what happens</a:t>
            </a:r>
          </a:p>
          <a:p>
            <a:r>
              <a:rPr lang="en-US" sz="4400" dirty="0" smtClean="0"/>
              <a:t>Theory: </a:t>
            </a:r>
          </a:p>
          <a:p>
            <a:pPr lvl="2"/>
            <a:r>
              <a:rPr lang="en-US" sz="4400" dirty="0" smtClean="0"/>
              <a:t>Statement that attempts to explain why it happens</a:t>
            </a:r>
          </a:p>
          <a:p>
            <a:pPr lvl="2"/>
            <a:r>
              <a:rPr lang="en-US" sz="4400" dirty="0" smtClean="0"/>
              <a:t>Models are theories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Types of Observations</a:t>
            </a:r>
            <a:endParaRPr lang="en-US" dirty="0"/>
          </a:p>
        </p:txBody>
      </p:sp>
      <p:sp>
        <p:nvSpPr>
          <p:cNvPr id="3" name="Content Placeholder 2"/>
          <p:cNvSpPr>
            <a:spLocks noGrp="1"/>
          </p:cNvSpPr>
          <p:nvPr>
            <p:ph idx="1"/>
          </p:nvPr>
        </p:nvSpPr>
        <p:spPr>
          <a:xfrm>
            <a:off x="457200" y="1143000"/>
            <a:ext cx="8229600" cy="5181600"/>
          </a:xfrm>
        </p:spPr>
        <p:txBody>
          <a:bodyPr>
            <a:normAutofit fontScale="92500" lnSpcReduction="20000"/>
          </a:bodyPr>
          <a:lstStyle/>
          <a:p>
            <a:r>
              <a:rPr lang="en-US" dirty="0" smtClean="0"/>
              <a:t>Qualitative: </a:t>
            </a:r>
          </a:p>
          <a:p>
            <a:pPr lvl="2"/>
            <a:r>
              <a:rPr lang="en-US" dirty="0" smtClean="0"/>
              <a:t>Observations that record non numeric data</a:t>
            </a:r>
          </a:p>
          <a:p>
            <a:pPr lvl="2"/>
            <a:r>
              <a:rPr lang="en-US" dirty="0" smtClean="0"/>
              <a:t>Involve the senses</a:t>
            </a:r>
          </a:p>
          <a:p>
            <a:pPr lvl="4"/>
            <a:r>
              <a:rPr lang="en-US" dirty="0" smtClean="0"/>
              <a:t>Sight</a:t>
            </a:r>
          </a:p>
          <a:p>
            <a:pPr lvl="4"/>
            <a:r>
              <a:rPr lang="en-US" dirty="0" smtClean="0"/>
              <a:t>Smell</a:t>
            </a:r>
          </a:p>
          <a:p>
            <a:pPr lvl="4"/>
            <a:r>
              <a:rPr lang="en-US" dirty="0" smtClean="0"/>
              <a:t>Sound</a:t>
            </a:r>
          </a:p>
          <a:p>
            <a:pPr lvl="4"/>
            <a:r>
              <a:rPr lang="en-US" dirty="0" smtClean="0"/>
              <a:t>Feel </a:t>
            </a:r>
          </a:p>
          <a:p>
            <a:pPr lvl="4"/>
            <a:r>
              <a:rPr lang="en-US" dirty="0" smtClean="0"/>
              <a:t>Taste ** Note: tasting is not permissible in chemistry class </a:t>
            </a:r>
          </a:p>
          <a:p>
            <a:pPr lvl="5">
              <a:buNone/>
            </a:pPr>
            <a:r>
              <a:rPr lang="en-US" dirty="0" smtClean="0"/>
              <a:t>            due to safety considerations</a:t>
            </a:r>
          </a:p>
          <a:p>
            <a:pPr lvl="2"/>
            <a:r>
              <a:rPr lang="en-US" dirty="0" smtClean="0"/>
              <a:t>Cannot have numbers if qualitative</a:t>
            </a:r>
          </a:p>
          <a:p>
            <a:pPr lvl="2"/>
            <a:r>
              <a:rPr lang="en-US" dirty="0" smtClean="0"/>
              <a:t>Examples:</a:t>
            </a:r>
          </a:p>
          <a:p>
            <a:pPr lvl="4"/>
            <a:r>
              <a:rPr lang="en-US" dirty="0" smtClean="0"/>
              <a:t>Red car</a:t>
            </a:r>
          </a:p>
          <a:p>
            <a:pPr lvl="4"/>
            <a:r>
              <a:rPr lang="en-US" dirty="0" smtClean="0"/>
              <a:t>The socks smell bad.</a:t>
            </a:r>
          </a:p>
          <a:p>
            <a:pPr lvl="4"/>
            <a:r>
              <a:rPr lang="en-US" dirty="0" smtClean="0"/>
              <a:t>The band sounds very loud.</a:t>
            </a:r>
          </a:p>
          <a:p>
            <a:pPr lvl="4"/>
            <a:r>
              <a:rPr lang="en-US" dirty="0" smtClean="0"/>
              <a:t>The floor is smooth</a:t>
            </a:r>
          </a:p>
          <a:p>
            <a:pPr lvl="4"/>
            <a:r>
              <a:rPr lang="en-US" dirty="0" smtClean="0"/>
              <a:t>School lunch is yummy!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Observations</a:t>
            </a:r>
            <a:endParaRPr lang="en-US" dirty="0"/>
          </a:p>
        </p:txBody>
      </p:sp>
      <p:sp>
        <p:nvSpPr>
          <p:cNvPr id="3" name="Content Placeholder 2"/>
          <p:cNvSpPr>
            <a:spLocks noGrp="1"/>
          </p:cNvSpPr>
          <p:nvPr>
            <p:ph idx="1"/>
          </p:nvPr>
        </p:nvSpPr>
        <p:spPr/>
        <p:txBody>
          <a:bodyPr/>
          <a:lstStyle/>
          <a:p>
            <a:r>
              <a:rPr lang="en-US" dirty="0" smtClean="0"/>
              <a:t>Quantitative:</a:t>
            </a:r>
          </a:p>
          <a:p>
            <a:pPr lvl="2"/>
            <a:r>
              <a:rPr lang="en-US" dirty="0" smtClean="0"/>
              <a:t>Observations that record numeric data</a:t>
            </a:r>
          </a:p>
          <a:p>
            <a:pPr lvl="2"/>
            <a:r>
              <a:rPr lang="en-US" dirty="0" smtClean="0"/>
              <a:t>Counting, measuring</a:t>
            </a:r>
          </a:p>
          <a:p>
            <a:pPr lvl="2"/>
            <a:r>
              <a:rPr lang="en-US" dirty="0" smtClean="0"/>
              <a:t>MUST have NUMBERS to be quantitative!</a:t>
            </a:r>
          </a:p>
          <a:p>
            <a:pPr lvl="2"/>
            <a:r>
              <a:rPr lang="en-US" dirty="0" smtClean="0"/>
              <a:t>Examples:</a:t>
            </a:r>
          </a:p>
          <a:p>
            <a:pPr lvl="4"/>
            <a:r>
              <a:rPr lang="en-US" dirty="0" smtClean="0"/>
              <a:t>5 apples</a:t>
            </a:r>
          </a:p>
          <a:p>
            <a:pPr lvl="4"/>
            <a:r>
              <a:rPr lang="en-US" dirty="0" smtClean="0"/>
              <a:t>The block weighs 9 kilograms</a:t>
            </a:r>
          </a:p>
          <a:p>
            <a:pPr lvl="4"/>
            <a:r>
              <a:rPr lang="en-US" dirty="0" smtClean="0"/>
              <a:t>25 milliliters of acid</a:t>
            </a:r>
          </a:p>
          <a:p>
            <a:pPr lvl="4"/>
            <a:r>
              <a:rPr lang="en-US" dirty="0" smtClean="0"/>
              <a:t>I scored a 95% in Chemistry</a:t>
            </a:r>
          </a:p>
          <a:p>
            <a:pPr lvl="4"/>
            <a:r>
              <a:rPr lang="en-US" dirty="0" smtClean="0"/>
              <a:t>0.29 grams of sand</a:t>
            </a:r>
          </a:p>
          <a:p>
            <a:pPr lvl="4"/>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Practice</a:t>
            </a:r>
            <a:endParaRPr lang="en-US" dirty="0"/>
          </a:p>
        </p:txBody>
      </p:sp>
      <p:sp>
        <p:nvSpPr>
          <p:cNvPr id="3" name="Content Placeholder 2"/>
          <p:cNvSpPr>
            <a:spLocks noGrp="1"/>
          </p:cNvSpPr>
          <p:nvPr>
            <p:ph idx="1"/>
          </p:nvPr>
        </p:nvSpPr>
        <p:spPr>
          <a:xfrm>
            <a:off x="457200" y="914400"/>
            <a:ext cx="8229600" cy="5211763"/>
          </a:xfrm>
        </p:spPr>
        <p:txBody>
          <a:bodyPr>
            <a:normAutofit/>
          </a:bodyPr>
          <a:lstStyle/>
          <a:p>
            <a:pPr>
              <a:buNone/>
            </a:pPr>
            <a:r>
              <a:rPr lang="en-US" dirty="0" smtClean="0"/>
              <a:t>	Place the statements in the correct category</a:t>
            </a:r>
          </a:p>
          <a:p>
            <a:pPr>
              <a:buNone/>
            </a:pPr>
            <a:r>
              <a:rPr lang="en-US" dirty="0" smtClean="0"/>
              <a:t>Qualitative 				Quantitative</a:t>
            </a:r>
          </a:p>
          <a:p>
            <a:pPr>
              <a:buNone/>
            </a:pPr>
            <a:endParaRPr lang="en-US" dirty="0" smtClean="0"/>
          </a:p>
          <a:p>
            <a:pPr>
              <a:buNone/>
            </a:pPr>
            <a:endParaRPr lang="en-US" dirty="0" smtClean="0"/>
          </a:p>
          <a:p>
            <a:pPr>
              <a:buNone/>
            </a:pPr>
            <a:endParaRPr lang="en-US" dirty="0" smtClean="0"/>
          </a:p>
        </p:txBody>
      </p:sp>
      <p:sp>
        <p:nvSpPr>
          <p:cNvPr id="4" name="TextBox 3"/>
          <p:cNvSpPr txBox="1"/>
          <p:nvPr/>
        </p:nvSpPr>
        <p:spPr>
          <a:xfrm>
            <a:off x="2590800" y="4267200"/>
            <a:ext cx="2057400" cy="369332"/>
          </a:xfrm>
          <a:prstGeom prst="rect">
            <a:avLst/>
          </a:prstGeom>
          <a:noFill/>
        </p:spPr>
        <p:txBody>
          <a:bodyPr wrap="square" rtlCol="0">
            <a:spAutoFit/>
          </a:bodyPr>
          <a:lstStyle/>
          <a:p>
            <a:r>
              <a:rPr lang="en-US" dirty="0" smtClean="0"/>
              <a:t>The car is rusty</a:t>
            </a:r>
            <a:endParaRPr lang="en-US" dirty="0"/>
          </a:p>
        </p:txBody>
      </p:sp>
      <p:sp>
        <p:nvSpPr>
          <p:cNvPr id="5" name="TextBox 4"/>
          <p:cNvSpPr txBox="1"/>
          <p:nvPr/>
        </p:nvSpPr>
        <p:spPr>
          <a:xfrm>
            <a:off x="2743200" y="4876800"/>
            <a:ext cx="3119572" cy="369332"/>
          </a:xfrm>
          <a:prstGeom prst="rect">
            <a:avLst/>
          </a:prstGeom>
          <a:noFill/>
        </p:spPr>
        <p:txBody>
          <a:bodyPr wrap="none" rtlCol="0">
            <a:spAutoFit/>
          </a:bodyPr>
          <a:lstStyle/>
          <a:p>
            <a:r>
              <a:rPr lang="en-US" dirty="0" smtClean="0"/>
              <a:t>My book is 12 centimeters long</a:t>
            </a:r>
            <a:endParaRPr lang="en-US" dirty="0"/>
          </a:p>
        </p:txBody>
      </p:sp>
      <p:sp>
        <p:nvSpPr>
          <p:cNvPr id="6" name="TextBox 5"/>
          <p:cNvSpPr txBox="1"/>
          <p:nvPr/>
        </p:nvSpPr>
        <p:spPr>
          <a:xfrm>
            <a:off x="304800" y="4953000"/>
            <a:ext cx="2286000" cy="369332"/>
          </a:xfrm>
          <a:prstGeom prst="rect">
            <a:avLst/>
          </a:prstGeom>
          <a:noFill/>
        </p:spPr>
        <p:txBody>
          <a:bodyPr wrap="square" rtlCol="0">
            <a:spAutoFit/>
          </a:bodyPr>
          <a:lstStyle/>
          <a:p>
            <a:r>
              <a:rPr lang="en-US" dirty="0" smtClean="0"/>
              <a:t>Sally is 5’9” tall. </a:t>
            </a:r>
            <a:endParaRPr lang="en-US" dirty="0"/>
          </a:p>
        </p:txBody>
      </p:sp>
      <p:sp>
        <p:nvSpPr>
          <p:cNvPr id="7" name="TextBox 6"/>
          <p:cNvSpPr txBox="1"/>
          <p:nvPr/>
        </p:nvSpPr>
        <p:spPr>
          <a:xfrm>
            <a:off x="304800" y="4267200"/>
            <a:ext cx="1998368" cy="369332"/>
          </a:xfrm>
          <a:prstGeom prst="rect">
            <a:avLst/>
          </a:prstGeom>
          <a:noFill/>
        </p:spPr>
        <p:txBody>
          <a:bodyPr wrap="none" rtlCol="0">
            <a:spAutoFit/>
          </a:bodyPr>
          <a:lstStyle/>
          <a:p>
            <a:r>
              <a:rPr lang="en-US" dirty="0" smtClean="0"/>
              <a:t>Apples are yummy!</a:t>
            </a:r>
            <a:endParaRPr lang="en-US" dirty="0"/>
          </a:p>
        </p:txBody>
      </p:sp>
      <p:sp>
        <p:nvSpPr>
          <p:cNvPr id="8" name="TextBox 7"/>
          <p:cNvSpPr txBox="1"/>
          <p:nvPr/>
        </p:nvSpPr>
        <p:spPr>
          <a:xfrm>
            <a:off x="6400800" y="5867400"/>
            <a:ext cx="2145908" cy="369332"/>
          </a:xfrm>
          <a:prstGeom prst="rect">
            <a:avLst/>
          </a:prstGeom>
          <a:noFill/>
        </p:spPr>
        <p:txBody>
          <a:bodyPr wrap="none" rtlCol="0">
            <a:spAutoFit/>
          </a:bodyPr>
          <a:lstStyle/>
          <a:p>
            <a:r>
              <a:rPr lang="en-US" dirty="0" smtClean="0"/>
              <a:t>I have 25 liters of gas</a:t>
            </a:r>
            <a:endParaRPr lang="en-US" dirty="0"/>
          </a:p>
        </p:txBody>
      </p:sp>
      <p:sp>
        <p:nvSpPr>
          <p:cNvPr id="9" name="TextBox 8"/>
          <p:cNvSpPr txBox="1"/>
          <p:nvPr/>
        </p:nvSpPr>
        <p:spPr>
          <a:xfrm>
            <a:off x="7086600" y="4648200"/>
            <a:ext cx="1345305" cy="369332"/>
          </a:xfrm>
          <a:prstGeom prst="rect">
            <a:avLst/>
          </a:prstGeom>
          <a:noFill/>
        </p:spPr>
        <p:txBody>
          <a:bodyPr wrap="none" rtlCol="0">
            <a:spAutoFit/>
          </a:bodyPr>
          <a:lstStyle/>
          <a:p>
            <a:r>
              <a:rPr lang="en-US" dirty="0" smtClean="0"/>
              <a:t>Work stinks!</a:t>
            </a:r>
            <a:endParaRPr lang="en-US" dirty="0"/>
          </a:p>
        </p:txBody>
      </p:sp>
      <p:sp>
        <p:nvSpPr>
          <p:cNvPr id="10" name="TextBox 9"/>
          <p:cNvSpPr txBox="1"/>
          <p:nvPr/>
        </p:nvSpPr>
        <p:spPr>
          <a:xfrm>
            <a:off x="381000" y="5943600"/>
            <a:ext cx="2007344" cy="369332"/>
          </a:xfrm>
          <a:prstGeom prst="rect">
            <a:avLst/>
          </a:prstGeom>
          <a:noFill/>
        </p:spPr>
        <p:txBody>
          <a:bodyPr wrap="none" rtlCol="0">
            <a:spAutoFit/>
          </a:bodyPr>
          <a:lstStyle/>
          <a:p>
            <a:r>
              <a:rPr lang="en-US" dirty="0" smtClean="0"/>
              <a:t>I hear birds singing.</a:t>
            </a:r>
            <a:endParaRPr lang="en-US" dirty="0"/>
          </a:p>
        </p:txBody>
      </p:sp>
      <p:sp>
        <p:nvSpPr>
          <p:cNvPr id="11" name="TextBox 10"/>
          <p:cNvSpPr txBox="1"/>
          <p:nvPr/>
        </p:nvSpPr>
        <p:spPr>
          <a:xfrm>
            <a:off x="4495800" y="4343400"/>
            <a:ext cx="2342821" cy="369332"/>
          </a:xfrm>
          <a:prstGeom prst="rect">
            <a:avLst/>
          </a:prstGeom>
          <a:noFill/>
        </p:spPr>
        <p:txBody>
          <a:bodyPr wrap="none" rtlCol="0">
            <a:spAutoFit/>
          </a:bodyPr>
          <a:lstStyle/>
          <a:p>
            <a:r>
              <a:rPr lang="en-US" dirty="0" smtClean="0"/>
              <a:t>There are 15 students. </a:t>
            </a:r>
            <a:endParaRPr lang="en-US" dirty="0"/>
          </a:p>
        </p:txBody>
      </p:sp>
      <p:sp>
        <p:nvSpPr>
          <p:cNvPr id="12" name="TextBox 11"/>
          <p:cNvSpPr txBox="1"/>
          <p:nvPr/>
        </p:nvSpPr>
        <p:spPr>
          <a:xfrm>
            <a:off x="7315200" y="5181600"/>
            <a:ext cx="1140440" cy="369332"/>
          </a:xfrm>
          <a:prstGeom prst="rect">
            <a:avLst/>
          </a:prstGeom>
          <a:noFill/>
        </p:spPr>
        <p:txBody>
          <a:bodyPr wrap="none" rtlCol="0">
            <a:spAutoFit/>
          </a:bodyPr>
          <a:lstStyle/>
          <a:p>
            <a:r>
              <a:rPr lang="en-US" dirty="0" smtClean="0"/>
              <a:t>Jan is tall. </a:t>
            </a:r>
            <a:endParaRPr lang="en-US" dirty="0"/>
          </a:p>
        </p:txBody>
      </p:sp>
      <p:sp>
        <p:nvSpPr>
          <p:cNvPr id="13" name="TextBox 12"/>
          <p:cNvSpPr txBox="1"/>
          <p:nvPr/>
        </p:nvSpPr>
        <p:spPr>
          <a:xfrm>
            <a:off x="2895600" y="5867400"/>
            <a:ext cx="2840906" cy="369332"/>
          </a:xfrm>
          <a:prstGeom prst="rect">
            <a:avLst/>
          </a:prstGeom>
          <a:noFill/>
        </p:spPr>
        <p:txBody>
          <a:bodyPr wrap="none" rtlCol="0">
            <a:spAutoFit/>
          </a:bodyPr>
          <a:lstStyle/>
          <a:p>
            <a:r>
              <a:rPr lang="en-US" dirty="0" smtClean="0"/>
              <a:t>The room smells like onions.</a:t>
            </a:r>
            <a:endParaRPr lang="en-US" dirty="0"/>
          </a:p>
        </p:txBody>
      </p:sp>
      <p:sp>
        <p:nvSpPr>
          <p:cNvPr id="14" name="TextBox 13"/>
          <p:cNvSpPr txBox="1"/>
          <p:nvPr/>
        </p:nvSpPr>
        <p:spPr>
          <a:xfrm>
            <a:off x="2819400" y="5334000"/>
            <a:ext cx="1558825" cy="369332"/>
          </a:xfrm>
          <a:prstGeom prst="rect">
            <a:avLst/>
          </a:prstGeom>
          <a:noFill/>
        </p:spPr>
        <p:txBody>
          <a:bodyPr wrap="none" rtlCol="0">
            <a:spAutoFit/>
          </a:bodyPr>
          <a:lstStyle/>
          <a:p>
            <a:r>
              <a:rPr lang="en-US" dirty="0" smtClean="0"/>
              <a:t>The cow is big.</a:t>
            </a:r>
            <a:endParaRPr lang="en-US" dirty="0"/>
          </a:p>
        </p:txBody>
      </p:sp>
      <p:sp>
        <p:nvSpPr>
          <p:cNvPr id="15" name="TextBox 14"/>
          <p:cNvSpPr txBox="1"/>
          <p:nvPr/>
        </p:nvSpPr>
        <p:spPr>
          <a:xfrm>
            <a:off x="4419600" y="5257800"/>
            <a:ext cx="2714141" cy="369332"/>
          </a:xfrm>
          <a:prstGeom prst="rect">
            <a:avLst/>
          </a:prstGeom>
          <a:noFill/>
        </p:spPr>
        <p:txBody>
          <a:bodyPr wrap="none" rtlCol="0">
            <a:spAutoFit/>
          </a:bodyPr>
          <a:lstStyle/>
          <a:p>
            <a:r>
              <a:rPr lang="en-US" dirty="0" smtClean="0"/>
              <a:t>In five days I get my permit</a:t>
            </a:r>
            <a:endParaRPr lang="en-US" dirty="0"/>
          </a:p>
        </p:txBody>
      </p:sp>
      <p:sp>
        <p:nvSpPr>
          <p:cNvPr id="16" name="TextBox 15"/>
          <p:cNvSpPr txBox="1"/>
          <p:nvPr/>
        </p:nvSpPr>
        <p:spPr>
          <a:xfrm>
            <a:off x="0" y="5410200"/>
            <a:ext cx="2543068" cy="369332"/>
          </a:xfrm>
          <a:prstGeom prst="rect">
            <a:avLst/>
          </a:prstGeom>
          <a:noFill/>
        </p:spPr>
        <p:txBody>
          <a:bodyPr wrap="none" rtlCol="0">
            <a:spAutoFit/>
          </a:bodyPr>
          <a:lstStyle/>
          <a:p>
            <a:r>
              <a:rPr lang="en-US" dirty="0" smtClean="0"/>
              <a:t>I scored an 89%  my quiz.</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8.05556E-6 8.41229E-6 L 8.05556E-6 -0.33279 " pathEditMode="relative" ptsTypes="AA">
                                      <p:cBhvr>
                                        <p:cTn id="6" dur="2000" fill="hold"/>
                                        <p:tgtEl>
                                          <p:spTgt spid="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1125 -0.0268 L -0.2375 -0.27085 " pathEditMode="relative" rAng="0" ptsTypes="AA">
                                      <p:cBhvr>
                                        <p:cTn id="10" dur="2000" fill="hold"/>
                                        <p:tgtEl>
                                          <p:spTgt spid="4"/>
                                        </p:tgtEl>
                                        <p:attrNameLst>
                                          <p:attrName>ppt_x</p:attrName>
                                          <p:attrName>ppt_y</p:attrName>
                                        </p:attrNameLst>
                                      </p:cBhvr>
                                      <p:rCtr x="-63" y="-122"/>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312 -0.0379 L 0.14688 -0.33742 " pathEditMode="relative" ptsTypes="AA">
                                      <p:cBhvr>
                                        <p:cTn id="14" dur="2000" fill="hold"/>
                                        <p:tgtEl>
                                          <p:spTgt spid="11"/>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3.33333E-6 -2.26023E-6 L 0.61667 -0.37069 " pathEditMode="relative" rAng="0" ptsTypes="AA">
                                      <p:cBhvr>
                                        <p:cTn id="18" dur="2000" fill="hold"/>
                                        <p:tgtEl>
                                          <p:spTgt spid="6"/>
                                        </p:tgtEl>
                                        <p:attrNameLst>
                                          <p:attrName>ppt_x</p:attrName>
                                          <p:attrName>ppt_y</p:attrName>
                                        </p:attrNameLst>
                                      </p:cBhvr>
                                      <p:rCtr x="308" y="-185"/>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00382 -0.02681 L 0.28784 -0.29304 " pathEditMode="relative" rAng="0" ptsTypes="AA">
                                      <p:cBhvr>
                                        <p:cTn id="22" dur="2000" fill="hold"/>
                                        <p:tgtEl>
                                          <p:spTgt spid="5"/>
                                        </p:tgtEl>
                                        <p:attrNameLst>
                                          <p:attrName>ppt_x</p:attrName>
                                          <p:attrName>ppt_y</p:attrName>
                                        </p:attrNameLst>
                                      </p:cBhvr>
                                      <p:rCtr x="146" y="-133"/>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0.03073 -0.02681 L 0.63455 -0.30876 " pathEditMode="fixed" rAng="0" ptsTypes="AA">
                                      <p:cBhvr>
                                        <p:cTn id="26" dur="2000" fill="hold"/>
                                        <p:tgtEl>
                                          <p:spTgt spid="16"/>
                                        </p:tgtEl>
                                        <p:attrNameLst>
                                          <p:attrName>ppt_x</p:attrName>
                                          <p:attrName>ppt_y</p:attrName>
                                        </p:attrNameLst>
                                      </p:cBhvr>
                                      <p:rCtr x="333" y="-141"/>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0.01858 -0.02681 L -0.25191 -0.3596 " pathEditMode="relative" rAng="0" ptsTypes="AA">
                                      <p:cBhvr>
                                        <p:cTn id="30" dur="2000" fill="hold"/>
                                        <p:tgtEl>
                                          <p:spTgt spid="14"/>
                                        </p:tgtEl>
                                        <p:attrNameLst>
                                          <p:attrName>ppt_x</p:attrName>
                                          <p:attrName>ppt_y</p:attrName>
                                        </p:attrNameLst>
                                      </p:cBhvr>
                                      <p:rCtr x="-117" y="-166"/>
                                    </p:animMotion>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8.33333E-7 -4.80471E-6 L 0.14323 -0.21539 " pathEditMode="relative" rAng="0" ptsTypes="AA">
                                      <p:cBhvr>
                                        <p:cTn id="34" dur="2000" fill="hold"/>
                                        <p:tgtEl>
                                          <p:spTgt spid="15"/>
                                        </p:tgtEl>
                                        <p:attrNameLst>
                                          <p:attrName>ppt_x</p:attrName>
                                          <p:attrName>ppt_y</p:attrName>
                                        </p:attrNameLst>
                                      </p:cBhvr>
                                      <p:rCtr x="72" y="-108"/>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0" nodeType="clickEffect">
                                  <p:stCondLst>
                                    <p:cond delay="0"/>
                                  </p:stCondLst>
                                  <p:childTnLst>
                                    <p:animMotion origin="layout" path="M 2.5E-6 -0.04899 L -0.7 -0.18211 " pathEditMode="relative" rAng="0" ptsTypes="AA">
                                      <p:cBhvr>
                                        <p:cTn id="38" dur="2000" fill="hold"/>
                                        <p:tgtEl>
                                          <p:spTgt spid="9"/>
                                        </p:tgtEl>
                                        <p:attrNameLst>
                                          <p:attrName>ppt_x</p:attrName>
                                          <p:attrName>ppt_y</p:attrName>
                                        </p:attrNameLst>
                                      </p:cBhvr>
                                      <p:rCtr x="-350" y="-67"/>
                                    </p:animMotion>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0" nodeType="clickEffect">
                                  <p:stCondLst>
                                    <p:cond delay="0"/>
                                  </p:stCondLst>
                                  <p:childTnLst>
                                    <p:animMotion origin="layout" path="M 3.61111E-6 -0.07118 L -0.70834 -0.1932 " pathEditMode="relative" rAng="0" ptsTypes="AA">
                                      <p:cBhvr>
                                        <p:cTn id="42" dur="2000" fill="hold"/>
                                        <p:tgtEl>
                                          <p:spTgt spid="12"/>
                                        </p:tgtEl>
                                        <p:attrNameLst>
                                          <p:attrName>ppt_x</p:attrName>
                                          <p:attrName>ppt_y</p:attrName>
                                        </p:attrNameLst>
                                      </p:cBhvr>
                                      <p:rCtr x="-354" y="-61"/>
                                    </p:animMotion>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0" nodeType="clickEffect">
                                  <p:stCondLst>
                                    <p:cond delay="0"/>
                                  </p:stCondLst>
                                  <p:childTnLst>
                                    <p:animMotion origin="layout" path="M 1.11111E-6 -0.06008 L 0.00833 -0.23757 " pathEditMode="relative" rAng="0" ptsTypes="AA">
                                      <p:cBhvr>
                                        <p:cTn id="46" dur="2000" fill="hold"/>
                                        <p:tgtEl>
                                          <p:spTgt spid="10"/>
                                        </p:tgtEl>
                                        <p:attrNameLst>
                                          <p:attrName>ppt_x</p:attrName>
                                          <p:attrName>ppt_y</p:attrName>
                                        </p:attrNameLst>
                                      </p:cBhvr>
                                      <p:rCtr x="4" y="-89"/>
                                    </p:animMotion>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0" nodeType="clickEffect">
                                  <p:stCondLst>
                                    <p:cond delay="0"/>
                                  </p:stCondLst>
                                  <p:childTnLst>
                                    <p:animMotion origin="layout" path="M 1.38889E-6 -0.09337 L -0.31667 -0.15993 " pathEditMode="relative" rAng="0" ptsTypes="AA">
                                      <p:cBhvr>
                                        <p:cTn id="50" dur="2000" fill="hold"/>
                                        <p:tgtEl>
                                          <p:spTgt spid="13"/>
                                        </p:tgtEl>
                                        <p:attrNameLst>
                                          <p:attrName>ppt_x</p:attrName>
                                          <p:attrName>ppt_y</p:attrName>
                                        </p:attrNameLst>
                                      </p:cBhvr>
                                      <p:rCtr x="-158" y="-33"/>
                                    </p:animMotion>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0" nodeType="clickEffect">
                                  <p:stCondLst>
                                    <p:cond delay="0"/>
                                  </p:stCondLst>
                                  <p:childTnLst>
                                    <p:animMotion origin="layout" path="M 0 2.24636E-6 L -0.05764 -0.22186 " pathEditMode="relative" rAng="0" ptsTypes="AA">
                                      <p:cBhvr>
                                        <p:cTn id="54" dur="2000" fill="hold"/>
                                        <p:tgtEl>
                                          <p:spTgt spid="8"/>
                                        </p:tgtEl>
                                        <p:attrNameLst>
                                          <p:attrName>ppt_x</p:attrName>
                                          <p:attrName>ppt_y</p:attrName>
                                        </p:attrNameLst>
                                      </p:cBhvr>
                                      <p:rCtr x="-29" y="-1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practice: </a:t>
            </a:r>
            <a:br>
              <a:rPr lang="en-US" dirty="0" smtClean="0"/>
            </a:br>
            <a:endParaRPr lang="en-US" dirty="0"/>
          </a:p>
        </p:txBody>
      </p:sp>
      <p:sp>
        <p:nvSpPr>
          <p:cNvPr id="3" name="Content Placeholder 2"/>
          <p:cNvSpPr>
            <a:spLocks noGrp="1"/>
          </p:cNvSpPr>
          <p:nvPr>
            <p:ph idx="1"/>
          </p:nvPr>
        </p:nvSpPr>
        <p:spPr>
          <a:xfrm>
            <a:off x="0" y="838200"/>
            <a:ext cx="9144000" cy="5287963"/>
          </a:xfrm>
        </p:spPr>
        <p:txBody>
          <a:bodyPr/>
          <a:lstStyle/>
          <a:p>
            <a:pPr>
              <a:buNone/>
            </a:pPr>
            <a:r>
              <a:rPr lang="en-US" dirty="0" smtClean="0"/>
              <a:t>	Look at the objects shown to you. Describe it using both qualitative and quantitative observations.</a:t>
            </a:r>
          </a:p>
          <a:p>
            <a:pPr>
              <a:buNone/>
            </a:pPr>
            <a:r>
              <a:rPr lang="en-US" dirty="0" smtClean="0"/>
              <a:t>Qualitative				Quantitative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practice: </a:t>
            </a:r>
            <a:br>
              <a:rPr lang="en-US" dirty="0" smtClean="0"/>
            </a:br>
            <a:endParaRPr lang="en-US" dirty="0"/>
          </a:p>
        </p:txBody>
      </p:sp>
      <p:sp>
        <p:nvSpPr>
          <p:cNvPr id="3" name="Content Placeholder 2"/>
          <p:cNvSpPr>
            <a:spLocks noGrp="1"/>
          </p:cNvSpPr>
          <p:nvPr>
            <p:ph idx="1"/>
          </p:nvPr>
        </p:nvSpPr>
        <p:spPr>
          <a:xfrm>
            <a:off x="0" y="838200"/>
            <a:ext cx="9144000" cy="5287963"/>
          </a:xfrm>
        </p:spPr>
        <p:txBody>
          <a:bodyPr/>
          <a:lstStyle/>
          <a:p>
            <a:pPr>
              <a:buNone/>
            </a:pPr>
            <a:r>
              <a:rPr lang="en-US" dirty="0" smtClean="0"/>
              <a:t>	Look around your Chemistry room. Describe it using both qualitative and quantitative observations.</a:t>
            </a:r>
          </a:p>
          <a:p>
            <a:pPr>
              <a:buNone/>
            </a:pPr>
            <a:r>
              <a:rPr lang="en-US" dirty="0" smtClean="0"/>
              <a:t>Qualitative				Quantitative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pPr>
              <a:buNone/>
            </a:pPr>
            <a:r>
              <a:rPr lang="en-US" b="1" dirty="0" smtClean="0"/>
              <a:t>Choose a room in your house.</a:t>
            </a:r>
            <a:endParaRPr lang="en-US" dirty="0" smtClean="0"/>
          </a:p>
          <a:p>
            <a:pPr lvl="2"/>
            <a:r>
              <a:rPr lang="en-US" b="1" dirty="0" smtClean="0"/>
              <a:t>Record 5 qualitative observations</a:t>
            </a:r>
            <a:endParaRPr lang="en-US" dirty="0" smtClean="0"/>
          </a:p>
          <a:p>
            <a:pPr lvl="2"/>
            <a:r>
              <a:rPr lang="en-US" b="1" dirty="0" smtClean="0"/>
              <a:t>Record 5 quantitative observations</a:t>
            </a:r>
            <a:endParaRPr lang="en-US" dirty="0" smtClean="0"/>
          </a:p>
          <a:p>
            <a:pPr lvl="2"/>
            <a:r>
              <a:rPr lang="en-US" b="1" dirty="0" smtClean="0"/>
              <a:t>write or type your observations on a separate piece of paper</a:t>
            </a:r>
            <a:endParaRPr lang="en-US" dirty="0" smtClean="0"/>
          </a:p>
          <a:p>
            <a:pPr lvl="2"/>
            <a:r>
              <a:rPr lang="en-US" b="1" dirty="0" smtClean="0"/>
              <a:t>Do not put them in categories, scatter the observations like the exercise we did in class.</a:t>
            </a:r>
          </a:p>
          <a:p>
            <a:pPr lvl="2">
              <a:buNone/>
            </a:pPr>
            <a:endParaRPr lang="en-US" dirty="0" smtClean="0"/>
          </a:p>
          <a:p>
            <a:pPr lvl="2">
              <a:buNone/>
            </a:pPr>
            <a:r>
              <a:rPr lang="en-US" b="1" dirty="0" smtClean="0"/>
              <a:t>Bring the paper to class tomorrow!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Class Assignment</a:t>
            </a:r>
            <a:endParaRPr lang="en-US" dirty="0"/>
          </a:p>
        </p:txBody>
      </p:sp>
      <p:sp>
        <p:nvSpPr>
          <p:cNvPr id="3" name="Content Placeholder 2"/>
          <p:cNvSpPr>
            <a:spLocks noGrp="1"/>
          </p:cNvSpPr>
          <p:nvPr>
            <p:ph idx="1"/>
          </p:nvPr>
        </p:nvSpPr>
        <p:spPr/>
        <p:txBody>
          <a:bodyPr/>
          <a:lstStyle/>
          <a:p>
            <a:r>
              <a:rPr lang="en-US" dirty="0" smtClean="0"/>
              <a:t>Make sure you name is on your paper- exchange papers</a:t>
            </a:r>
          </a:p>
          <a:p>
            <a:r>
              <a:rPr lang="en-US" dirty="0" smtClean="0"/>
              <a:t>New person- put your name followed by “Organizer"</a:t>
            </a:r>
          </a:p>
          <a:p>
            <a:r>
              <a:rPr lang="en-US" dirty="0" smtClean="0"/>
              <a:t>Put each observation in the correct category: Qualitative or Quantitative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How to be successful in Chemistry!</a:t>
            </a:r>
            <a:endParaRPr lang="en-US" dirty="0"/>
          </a:p>
        </p:txBody>
      </p:sp>
      <p:sp>
        <p:nvSpPr>
          <p:cNvPr id="3" name="Content Placeholder 2"/>
          <p:cNvSpPr>
            <a:spLocks noGrp="1"/>
          </p:cNvSpPr>
          <p:nvPr>
            <p:ph idx="1"/>
          </p:nvPr>
        </p:nvSpPr>
        <p:spPr>
          <a:xfrm>
            <a:off x="0" y="1066800"/>
            <a:ext cx="9144000" cy="5059363"/>
          </a:xfrm>
        </p:spPr>
        <p:txBody>
          <a:bodyPr>
            <a:normAutofit fontScale="25000" lnSpcReduction="20000"/>
          </a:bodyPr>
          <a:lstStyle/>
          <a:p>
            <a:pPr>
              <a:buNone/>
            </a:pPr>
            <a:r>
              <a:rPr lang="en-US" sz="6400" dirty="0" smtClean="0"/>
              <a:t>________1.         Attend class in body, mind, and spirit?</a:t>
            </a:r>
          </a:p>
          <a:p>
            <a:pPr>
              <a:buNone/>
            </a:pPr>
            <a:r>
              <a:rPr lang="en-US" sz="6400" dirty="0"/>
              <a:t>________2.         Keep an organized, complete notebook?</a:t>
            </a:r>
          </a:p>
          <a:p>
            <a:pPr>
              <a:buNone/>
            </a:pPr>
            <a:r>
              <a:rPr lang="en-US" sz="6400" dirty="0"/>
              <a:t>________3.         Read and take my own notes on every lesson, including sample problems?</a:t>
            </a:r>
          </a:p>
          <a:p>
            <a:pPr>
              <a:buNone/>
            </a:pPr>
            <a:r>
              <a:rPr lang="en-US" sz="6400" dirty="0"/>
              <a:t>________4.         Compare my notes with Ms. Neiman’s notes when in doubt?</a:t>
            </a:r>
          </a:p>
          <a:p>
            <a:pPr>
              <a:buNone/>
            </a:pPr>
            <a:r>
              <a:rPr lang="en-US" sz="6400" dirty="0" smtClean="0"/>
              <a:t>________5.         Constantly ask myself if the material makes sense?</a:t>
            </a:r>
          </a:p>
          <a:p>
            <a:pPr>
              <a:buNone/>
            </a:pPr>
            <a:r>
              <a:rPr lang="en-US" sz="6400" dirty="0" smtClean="0"/>
              <a:t>________</a:t>
            </a:r>
            <a:r>
              <a:rPr lang="en-US" sz="6400" dirty="0"/>
              <a:t>6.         Ask questions (in class, email, phone) </a:t>
            </a:r>
            <a:r>
              <a:rPr lang="en-US" sz="6400" b="1" i="1" dirty="0"/>
              <a:t>AS SOON AS</a:t>
            </a:r>
            <a:r>
              <a:rPr lang="en-US" sz="6400" b="1" dirty="0"/>
              <a:t> </a:t>
            </a:r>
            <a:r>
              <a:rPr lang="en-US" sz="6400" dirty="0"/>
              <a:t>I do not understand something? </a:t>
            </a:r>
          </a:p>
          <a:p>
            <a:pPr>
              <a:buNone/>
            </a:pPr>
            <a:r>
              <a:rPr lang="en-US" sz="6400" dirty="0"/>
              <a:t>________7.         Attempt homework with closed notes?</a:t>
            </a:r>
          </a:p>
          <a:p>
            <a:pPr>
              <a:buNone/>
            </a:pPr>
            <a:r>
              <a:rPr lang="en-US" sz="6400" dirty="0"/>
              <a:t>________8.         Review new and old material each night?</a:t>
            </a:r>
          </a:p>
          <a:p>
            <a:pPr>
              <a:buNone/>
            </a:pPr>
            <a:r>
              <a:rPr lang="en-US" sz="6400" dirty="0"/>
              <a:t>________9.         Do every assignment?</a:t>
            </a:r>
          </a:p>
          <a:p>
            <a:pPr>
              <a:buNone/>
            </a:pPr>
            <a:r>
              <a:rPr lang="en-US" sz="6400" dirty="0"/>
              <a:t>________10.     Do even-numbered problems (answers in back of book) for extra practice?</a:t>
            </a:r>
          </a:p>
          <a:p>
            <a:pPr>
              <a:buNone/>
            </a:pPr>
            <a:r>
              <a:rPr lang="en-US" sz="6400" dirty="0"/>
              <a:t>________11.     Get extra help after school or in study hall when needed?</a:t>
            </a:r>
          </a:p>
          <a:p>
            <a:pPr>
              <a:buNone/>
            </a:pPr>
            <a:r>
              <a:rPr lang="en-US" sz="6400" dirty="0"/>
              <a:t>________12.     Sit in on an extra class in material I am struggling with?</a:t>
            </a:r>
          </a:p>
          <a:p>
            <a:pPr>
              <a:buNone/>
            </a:pPr>
            <a:r>
              <a:rPr lang="en-US" sz="6400" dirty="0"/>
              <a:t>________13.     Work with study buddies on homework problems and for test review?</a:t>
            </a:r>
          </a:p>
          <a:p>
            <a:pPr>
              <a:buNone/>
            </a:pPr>
            <a:r>
              <a:rPr lang="en-US" sz="6400" dirty="0"/>
              <a:t>________14.     Get extra practice with the CD (math practice) if needed?</a:t>
            </a:r>
          </a:p>
          <a:p>
            <a:pPr>
              <a:buNone/>
            </a:pPr>
            <a:r>
              <a:rPr lang="en-US" sz="6400" dirty="0"/>
              <a:t>________15.     Review notes and practice problems each night?</a:t>
            </a:r>
          </a:p>
          <a:p>
            <a:pPr>
              <a:buNone/>
            </a:pPr>
            <a:r>
              <a:rPr lang="en-US" sz="6400" dirty="0"/>
              <a:t>________16.     Ask questions about problems that were not solved correctly?</a:t>
            </a:r>
          </a:p>
          <a:p>
            <a:pPr>
              <a:buNone/>
            </a:pPr>
            <a:r>
              <a:rPr lang="en-US" sz="6400" dirty="0"/>
              <a:t>________17.     Try to relate what is being taught to everyday life?</a:t>
            </a:r>
          </a:p>
          <a:p>
            <a:pPr>
              <a:buNone/>
            </a:pPr>
            <a:r>
              <a:rPr lang="en-US" sz="6400" dirty="0"/>
              <a:t>________18.     Make note of concepts already mastered?</a:t>
            </a:r>
          </a:p>
          <a:p>
            <a:pPr>
              <a:buNone/>
            </a:pPr>
            <a:r>
              <a:rPr lang="en-US" sz="6400" dirty="0"/>
              <a:t>________19.     Focus studying on concepts not mastered?</a:t>
            </a:r>
          </a:p>
          <a:p>
            <a:pPr>
              <a:buNone/>
            </a:pPr>
            <a:r>
              <a:rPr lang="en-US" sz="6400" dirty="0"/>
              <a:t>________20.     Ask Ms. Neiman for HELP BEFORE DISASTER STRIKES??!!</a:t>
            </a: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Objectives:</a:t>
            </a:r>
            <a:endParaRPr lang="en-US" dirty="0"/>
          </a:p>
        </p:txBody>
      </p:sp>
      <p:sp>
        <p:nvSpPr>
          <p:cNvPr id="3" name="Content Placeholder 2"/>
          <p:cNvSpPr>
            <a:spLocks noGrp="1"/>
          </p:cNvSpPr>
          <p:nvPr>
            <p:ph idx="1"/>
          </p:nvPr>
        </p:nvSpPr>
        <p:spPr/>
        <p:txBody>
          <a:bodyPr>
            <a:normAutofit lnSpcReduction="10000"/>
          </a:bodyPr>
          <a:lstStyle/>
          <a:p>
            <a:r>
              <a:rPr lang="en-US" b="1" dirty="0" smtClean="0"/>
              <a:t>Explain how/why scientific notation is used</a:t>
            </a:r>
            <a:endParaRPr lang="en-US" dirty="0" smtClean="0"/>
          </a:p>
          <a:p>
            <a:r>
              <a:rPr lang="en-US" b="1" dirty="0" smtClean="0"/>
              <a:t>Express ordinary decimal numbers in scientific notation</a:t>
            </a:r>
            <a:endParaRPr lang="en-US" dirty="0" smtClean="0"/>
          </a:p>
          <a:p>
            <a:r>
              <a:rPr lang="en-US" b="1" dirty="0" smtClean="0"/>
              <a:t>Express numbers in scientific notation in ordinary decimal form</a:t>
            </a:r>
            <a:endParaRPr lang="en-US" dirty="0" smtClean="0"/>
          </a:p>
          <a:p>
            <a:r>
              <a:rPr lang="en-US" b="1" dirty="0" smtClean="0"/>
              <a:t>Enter a number in scientific notation into a calculator </a:t>
            </a:r>
          </a:p>
          <a:p>
            <a:r>
              <a:rPr lang="en-US" b="1" dirty="0" smtClean="0"/>
              <a:t>Properly record a number given in scientific notation on a calculator onto paper</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Notation </a:t>
            </a:r>
            <a:r>
              <a:rPr lang="en-US" sz="3600" dirty="0" smtClean="0"/>
              <a:t>(Chapter2 Section1)</a:t>
            </a:r>
            <a:endParaRPr lang="en-US" dirty="0"/>
          </a:p>
        </p:txBody>
      </p:sp>
      <p:sp>
        <p:nvSpPr>
          <p:cNvPr id="3" name="Content Placeholder 2"/>
          <p:cNvSpPr>
            <a:spLocks noGrp="1"/>
          </p:cNvSpPr>
          <p:nvPr>
            <p:ph idx="1"/>
          </p:nvPr>
        </p:nvSpPr>
        <p:spPr/>
        <p:txBody>
          <a:bodyPr>
            <a:normAutofit/>
          </a:bodyPr>
          <a:lstStyle/>
          <a:p>
            <a:pPr>
              <a:buNone/>
            </a:pPr>
            <a:r>
              <a:rPr lang="en-US" sz="3600" b="1" dirty="0" smtClean="0"/>
              <a:t> Scientific Notation</a:t>
            </a:r>
            <a:r>
              <a:rPr lang="en-US" sz="3600" dirty="0" smtClean="0"/>
              <a:t>:</a:t>
            </a:r>
          </a:p>
          <a:p>
            <a:pPr lvl="2"/>
            <a:r>
              <a:rPr lang="en-US" sz="2800" dirty="0" smtClean="0"/>
              <a:t>Method of expressing very large or very small numbers in a more compact manner.</a:t>
            </a:r>
          </a:p>
          <a:p>
            <a:pPr lvl="2"/>
            <a:r>
              <a:rPr lang="en-US" sz="2800" dirty="0" smtClean="0"/>
              <a:t>Using a number between 1 and 10 and a power of 10 to express very large or very small numbers</a:t>
            </a:r>
          </a:p>
          <a:p>
            <a:pPr lvl="2"/>
            <a:r>
              <a:rPr lang="en-US" sz="2800" dirty="0" smtClean="0"/>
              <a:t>Examples:</a:t>
            </a:r>
          </a:p>
          <a:p>
            <a:pPr lvl="4"/>
            <a:r>
              <a:rPr lang="en-US" sz="2400" dirty="0" smtClean="0"/>
              <a:t>4.5x10</a:t>
            </a:r>
            <a:r>
              <a:rPr lang="en-US" sz="2400" baseline="30000" dirty="0" smtClean="0"/>
              <a:t>-3</a:t>
            </a:r>
            <a:r>
              <a:rPr lang="en-US" sz="2400" dirty="0" smtClean="0"/>
              <a:t>    is the same as 0.0045</a:t>
            </a:r>
          </a:p>
          <a:p>
            <a:pPr lvl="4"/>
            <a:r>
              <a:rPr lang="en-US" sz="2400" dirty="0" smtClean="0"/>
              <a:t>3.2x10</a:t>
            </a:r>
            <a:r>
              <a:rPr lang="en-US" sz="2400" baseline="30000" dirty="0" smtClean="0"/>
              <a:t>5        </a:t>
            </a:r>
            <a:r>
              <a:rPr lang="en-US" sz="2400" dirty="0" smtClean="0"/>
              <a:t>is the same as 320000</a:t>
            </a:r>
            <a:endParaRPr lang="en-US" sz="2400" baseline="30000" dirty="0" smtClean="0"/>
          </a:p>
          <a:p>
            <a:pPr lvl="3">
              <a:buNone/>
            </a:pPr>
            <a:endParaRPr lang="en-US" sz="2400" baseline="30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Notation In Action</a:t>
            </a:r>
            <a:endParaRPr lang="en-US" dirty="0"/>
          </a:p>
        </p:txBody>
      </p:sp>
      <p:sp>
        <p:nvSpPr>
          <p:cNvPr id="3" name="Content Placeholder 2"/>
          <p:cNvSpPr>
            <a:spLocks noGrp="1"/>
          </p:cNvSpPr>
          <p:nvPr>
            <p:ph idx="1"/>
          </p:nvPr>
        </p:nvSpPr>
        <p:spPr>
          <a:xfrm>
            <a:off x="304800" y="1600200"/>
            <a:ext cx="8534400" cy="4953000"/>
          </a:xfrm>
        </p:spPr>
        <p:txBody>
          <a:bodyPr>
            <a:normAutofit/>
          </a:bodyPr>
          <a:lstStyle/>
          <a:p>
            <a:pPr>
              <a:buNone/>
            </a:pPr>
            <a:r>
              <a:rPr lang="en-US" dirty="0" smtClean="0"/>
              <a:t>From Standard Decimal form to Scientific Notation </a:t>
            </a:r>
          </a:p>
          <a:p>
            <a:pPr>
              <a:buNone/>
            </a:pPr>
            <a:r>
              <a:rPr lang="en-US" sz="2800" dirty="0" smtClean="0"/>
              <a:t>	Move decimal so only 1 non zero number remains to the left (in front of) of the decimal. Count number of moves and use this number as the exponent, make the exponent negative for numbers less than 1</a:t>
            </a:r>
          </a:p>
          <a:p>
            <a:r>
              <a:rPr lang="en-US" dirty="0" smtClean="0"/>
              <a:t>For Numbers Larger than 1</a:t>
            </a:r>
          </a:p>
          <a:p>
            <a:pPr lvl="2"/>
            <a:r>
              <a:rPr lang="en-US" dirty="0" smtClean="0"/>
              <a:t>Example: 93,000,000  		      Answer: 9.3x10</a:t>
            </a:r>
            <a:r>
              <a:rPr lang="en-US" baseline="30000" dirty="0" smtClean="0"/>
              <a:t>7</a:t>
            </a:r>
            <a:endParaRPr lang="en-US" dirty="0" smtClean="0"/>
          </a:p>
          <a:p>
            <a:pPr lvl="2">
              <a:buNone/>
            </a:pPr>
            <a:endParaRPr lang="en-US" dirty="0" smtClean="0"/>
          </a:p>
          <a:p>
            <a:r>
              <a:rPr lang="en-US" dirty="0" smtClean="0"/>
              <a:t>For Numbers Smaller than 1</a:t>
            </a:r>
          </a:p>
          <a:p>
            <a:pPr lvl="2"/>
            <a:r>
              <a:rPr lang="en-US" dirty="0" smtClean="0"/>
              <a:t>Example: 0.000167 			    Answer: 1.67x10</a:t>
            </a:r>
            <a:r>
              <a:rPr lang="en-US" baseline="30000" dirty="0" smtClean="0"/>
              <a:t>-4</a:t>
            </a:r>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Notation In Action</a:t>
            </a:r>
            <a:endParaRPr lang="en-US" dirty="0"/>
          </a:p>
        </p:txBody>
      </p:sp>
      <p:sp>
        <p:nvSpPr>
          <p:cNvPr id="3" name="Content Placeholder 2"/>
          <p:cNvSpPr>
            <a:spLocks noGrp="1"/>
          </p:cNvSpPr>
          <p:nvPr>
            <p:ph idx="1"/>
          </p:nvPr>
        </p:nvSpPr>
        <p:spPr>
          <a:xfrm>
            <a:off x="304800" y="1600200"/>
            <a:ext cx="8610600" cy="4525963"/>
          </a:xfrm>
        </p:spPr>
        <p:txBody>
          <a:bodyPr>
            <a:normAutofit fontScale="92500"/>
          </a:bodyPr>
          <a:lstStyle/>
          <a:p>
            <a:pPr>
              <a:buNone/>
            </a:pPr>
            <a:r>
              <a:rPr lang="en-US" dirty="0" smtClean="0"/>
              <a:t>From Scientific Notation to Standard Decimal form</a:t>
            </a:r>
          </a:p>
          <a:p>
            <a:pPr>
              <a:buNone/>
            </a:pPr>
            <a:r>
              <a:rPr lang="en-US" dirty="0" smtClean="0"/>
              <a:t>	Move decimal according to exponent number.  Negative exponents make numbers smaller than 1, positive exponents make numbers larger than 1.</a:t>
            </a:r>
          </a:p>
          <a:p>
            <a:r>
              <a:rPr lang="en-US" dirty="0" smtClean="0"/>
              <a:t>For Numbers with positive exponents</a:t>
            </a:r>
          </a:p>
          <a:p>
            <a:pPr lvl="2"/>
            <a:r>
              <a:rPr lang="en-US" dirty="0" smtClean="0"/>
              <a:t>Example: 1.5x10</a:t>
            </a:r>
            <a:r>
              <a:rPr lang="en-US" baseline="30000" dirty="0" smtClean="0"/>
              <a:t>5</a:t>
            </a:r>
            <a:r>
              <a:rPr lang="en-US" dirty="0" smtClean="0"/>
              <a:t>  		     	 Answer: 150,000</a:t>
            </a:r>
          </a:p>
          <a:p>
            <a:pPr lvl="2">
              <a:buNone/>
            </a:pPr>
            <a:endParaRPr lang="en-US" dirty="0" smtClean="0"/>
          </a:p>
          <a:p>
            <a:r>
              <a:rPr lang="en-US" dirty="0" smtClean="0"/>
              <a:t>For Numbers with negative exponents</a:t>
            </a:r>
          </a:p>
          <a:p>
            <a:pPr lvl="2"/>
            <a:r>
              <a:rPr lang="en-US" dirty="0" smtClean="0"/>
              <a:t>Example: 2.6x10</a:t>
            </a:r>
            <a:r>
              <a:rPr lang="en-US" baseline="30000" dirty="0" smtClean="0"/>
              <a:t>-8 </a:t>
            </a:r>
            <a:r>
              <a:rPr lang="en-US" dirty="0" smtClean="0"/>
              <a:t>			Answer: 0.000000026</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Notation Practice</a:t>
            </a:r>
            <a:br>
              <a:rPr lang="en-US" dirty="0" smtClean="0"/>
            </a:br>
            <a:r>
              <a:rPr lang="en-US" sz="4000" dirty="0" smtClean="0"/>
              <a:t> Express the following in Scientific Notation</a:t>
            </a:r>
            <a:r>
              <a:rPr lang="en-US" dirty="0" smtClean="0"/>
              <a:t/>
            </a:r>
            <a:br>
              <a:rPr lang="en-US" dirty="0" smtClean="0"/>
            </a:br>
            <a:endParaRPr lang="en-US" dirty="0"/>
          </a:p>
        </p:txBody>
      </p:sp>
      <p:sp>
        <p:nvSpPr>
          <p:cNvPr id="4" name="Content Placeholder 3"/>
          <p:cNvSpPr>
            <a:spLocks noGrp="1"/>
          </p:cNvSpPr>
          <p:nvPr>
            <p:ph sz="half" idx="1"/>
          </p:nvPr>
        </p:nvSpPr>
        <p:spPr/>
        <p:txBody>
          <a:bodyPr>
            <a:normAutofit fontScale="92500" lnSpcReduction="10000"/>
          </a:bodyPr>
          <a:lstStyle/>
          <a:p>
            <a:pPr>
              <a:buNone/>
            </a:pPr>
            <a:r>
              <a:rPr lang="en-US" dirty="0" smtClean="0"/>
              <a:t>1. 10,000 </a:t>
            </a:r>
          </a:p>
          <a:p>
            <a:pPr>
              <a:buNone/>
            </a:pPr>
            <a:r>
              <a:rPr lang="en-US" dirty="0" smtClean="0"/>
              <a:t>2. 0.0001 </a:t>
            </a:r>
          </a:p>
          <a:p>
            <a:pPr>
              <a:buNone/>
            </a:pPr>
            <a:r>
              <a:rPr lang="en-US" dirty="0" smtClean="0"/>
              <a:t>3. 10,000,000,000 </a:t>
            </a:r>
          </a:p>
          <a:p>
            <a:pPr>
              <a:buNone/>
            </a:pPr>
            <a:r>
              <a:rPr lang="en-US" dirty="0" smtClean="0"/>
              <a:t>4. 790,000 </a:t>
            </a:r>
          </a:p>
          <a:p>
            <a:pPr>
              <a:buNone/>
            </a:pPr>
            <a:r>
              <a:rPr lang="en-US" dirty="0" smtClean="0"/>
              <a:t>5. 0.0000462 </a:t>
            </a:r>
          </a:p>
          <a:p>
            <a:pPr>
              <a:buNone/>
            </a:pPr>
            <a:r>
              <a:rPr lang="en-US" dirty="0" smtClean="0"/>
              <a:t>6. 0.000000089 </a:t>
            </a:r>
          </a:p>
          <a:p>
            <a:pPr>
              <a:buNone/>
            </a:pPr>
            <a:r>
              <a:rPr lang="en-US" dirty="0" smtClean="0"/>
              <a:t>7. 371 </a:t>
            </a:r>
          </a:p>
          <a:p>
            <a:pPr>
              <a:buNone/>
            </a:pPr>
            <a:r>
              <a:rPr lang="en-US" dirty="0" smtClean="0"/>
              <a:t>8. 0.96300 </a:t>
            </a:r>
          </a:p>
          <a:p>
            <a:pPr>
              <a:buNone/>
            </a:pPr>
            <a:r>
              <a:rPr lang="en-US" dirty="0" smtClean="0"/>
              <a:t>9. 178,034,000 </a:t>
            </a:r>
          </a:p>
          <a:p>
            <a:pPr>
              <a:buNone/>
            </a:pPr>
            <a:r>
              <a:rPr lang="en-US" dirty="0" smtClean="0"/>
              <a:t>10. 0.000450000</a:t>
            </a:r>
          </a:p>
          <a:p>
            <a:pPr>
              <a:buNone/>
            </a:pPr>
            <a:endParaRPr lang="en-US" dirty="0"/>
          </a:p>
        </p:txBody>
      </p:sp>
      <p:sp>
        <p:nvSpPr>
          <p:cNvPr id="5" name="Content Placeholder 4"/>
          <p:cNvSpPr>
            <a:spLocks noGrp="1"/>
          </p:cNvSpPr>
          <p:nvPr>
            <p:ph sz="half" idx="2"/>
          </p:nvPr>
        </p:nvSpPr>
        <p:spPr>
          <a:xfrm>
            <a:off x="5791200" y="1295400"/>
            <a:ext cx="2895600" cy="4830763"/>
          </a:xfrm>
        </p:spPr>
        <p:txBody>
          <a:bodyPr>
            <a:normAutofit fontScale="92500" lnSpcReduction="10000"/>
          </a:bodyPr>
          <a:lstStyle/>
          <a:p>
            <a:pPr>
              <a:buNone/>
            </a:pPr>
            <a:r>
              <a:rPr lang="en-US" dirty="0" smtClean="0"/>
              <a:t>		Answers</a:t>
            </a:r>
          </a:p>
          <a:p>
            <a:pPr marL="514350" indent="-514350">
              <a:buFont typeface="+mj-lt"/>
              <a:buAutoNum type="arabicParenR"/>
            </a:pPr>
            <a:r>
              <a:rPr lang="en-US" dirty="0" smtClean="0"/>
              <a:t> 1 x 10</a:t>
            </a:r>
            <a:r>
              <a:rPr lang="en-US" baseline="30000" dirty="0" smtClean="0"/>
              <a:t>4</a:t>
            </a:r>
            <a:endParaRPr lang="en-US" dirty="0" smtClean="0"/>
          </a:p>
          <a:p>
            <a:pPr marL="514350" indent="-514350">
              <a:buFont typeface="+mj-lt"/>
              <a:buAutoNum type="arabicParenR"/>
            </a:pPr>
            <a:r>
              <a:rPr lang="en-US" dirty="0" smtClean="0"/>
              <a:t> 1 x 10</a:t>
            </a:r>
            <a:r>
              <a:rPr lang="en-US" baseline="30000" dirty="0" smtClean="0"/>
              <a:t>-4</a:t>
            </a:r>
            <a:endParaRPr lang="en-US" dirty="0" smtClean="0"/>
          </a:p>
          <a:p>
            <a:pPr marL="514350" indent="-514350">
              <a:buFont typeface="+mj-lt"/>
              <a:buAutoNum type="arabicParenR"/>
            </a:pPr>
            <a:r>
              <a:rPr lang="en-US" dirty="0" smtClean="0"/>
              <a:t> 1 x 10</a:t>
            </a:r>
            <a:r>
              <a:rPr lang="en-US" baseline="30000" dirty="0" smtClean="0"/>
              <a:t>10</a:t>
            </a:r>
            <a:r>
              <a:rPr lang="en-US" dirty="0" smtClean="0"/>
              <a:t> </a:t>
            </a:r>
          </a:p>
          <a:p>
            <a:pPr marL="514350" indent="-514350">
              <a:buFont typeface="+mj-lt"/>
              <a:buAutoNum type="arabicParenR"/>
            </a:pPr>
            <a:r>
              <a:rPr lang="en-US" dirty="0" smtClean="0"/>
              <a:t> 7.9 x 10</a:t>
            </a:r>
            <a:r>
              <a:rPr lang="en-US" baseline="30000" dirty="0" smtClean="0"/>
              <a:t>5</a:t>
            </a:r>
            <a:endParaRPr lang="en-US" dirty="0" smtClean="0"/>
          </a:p>
          <a:p>
            <a:pPr marL="514350" indent="-514350">
              <a:buFont typeface="+mj-lt"/>
              <a:buAutoNum type="arabicParenR"/>
            </a:pPr>
            <a:r>
              <a:rPr lang="en-US" dirty="0" smtClean="0"/>
              <a:t> 4.62 x 10</a:t>
            </a:r>
            <a:r>
              <a:rPr lang="en-US" baseline="30000" dirty="0" smtClean="0"/>
              <a:t>-5</a:t>
            </a:r>
            <a:r>
              <a:rPr lang="en-US" dirty="0" smtClean="0"/>
              <a:t> </a:t>
            </a:r>
          </a:p>
          <a:p>
            <a:pPr marL="514350" indent="-514350">
              <a:buFont typeface="+mj-lt"/>
              <a:buAutoNum type="arabicParenR"/>
            </a:pPr>
            <a:r>
              <a:rPr lang="en-US" dirty="0" smtClean="0"/>
              <a:t> 8.9 x 10</a:t>
            </a:r>
            <a:r>
              <a:rPr lang="en-US" baseline="30000" dirty="0" smtClean="0"/>
              <a:t>-8</a:t>
            </a:r>
            <a:endParaRPr lang="en-US" dirty="0" smtClean="0"/>
          </a:p>
          <a:p>
            <a:pPr marL="514350" indent="-514350">
              <a:buFont typeface="+mj-lt"/>
              <a:buAutoNum type="arabicParenR"/>
            </a:pPr>
            <a:r>
              <a:rPr lang="en-US" dirty="0" smtClean="0"/>
              <a:t> 3.71 x 10</a:t>
            </a:r>
            <a:r>
              <a:rPr lang="en-US" baseline="30000" dirty="0" smtClean="0"/>
              <a:t>2</a:t>
            </a:r>
            <a:endParaRPr lang="en-US" dirty="0" smtClean="0"/>
          </a:p>
          <a:p>
            <a:pPr marL="514350" indent="-514350">
              <a:buFont typeface="+mj-lt"/>
              <a:buAutoNum type="arabicParenR"/>
            </a:pPr>
            <a:r>
              <a:rPr lang="en-US" dirty="0" smtClean="0"/>
              <a:t> 9.63 x 10</a:t>
            </a:r>
            <a:r>
              <a:rPr lang="en-US" baseline="30000" dirty="0" smtClean="0"/>
              <a:t>-1</a:t>
            </a:r>
            <a:endParaRPr lang="en-US" dirty="0" smtClean="0"/>
          </a:p>
          <a:p>
            <a:pPr marL="514350" indent="-514350">
              <a:buFont typeface="+mj-lt"/>
              <a:buAutoNum type="arabicParenR"/>
            </a:pPr>
            <a:r>
              <a:rPr lang="en-US" dirty="0" smtClean="0"/>
              <a:t> 1.78034 x 10</a:t>
            </a:r>
            <a:r>
              <a:rPr lang="en-US" baseline="30000" dirty="0" smtClean="0"/>
              <a:t>8</a:t>
            </a:r>
            <a:endParaRPr lang="en-US" dirty="0" smtClean="0"/>
          </a:p>
          <a:p>
            <a:pPr marL="514350" indent="-514350">
              <a:buFont typeface="+mj-lt"/>
              <a:buAutoNum type="arabicParenR"/>
            </a:pPr>
            <a:r>
              <a:rPr lang="en-US" dirty="0" smtClean="0"/>
              <a:t> 4.5 x 10</a:t>
            </a:r>
            <a:r>
              <a:rPr lang="en-US" baseline="30000" dirty="0" smtClean="0"/>
              <a:t>-4</a:t>
            </a:r>
            <a:endParaRPr lang="en-US" dirty="0" smtClean="0"/>
          </a:p>
          <a:p>
            <a:pPr marL="514350" indent="-514350">
              <a:buFont typeface="+mj-lt"/>
              <a:buAutoNum type="arabicParenR"/>
            </a:pPr>
            <a:endParaRPr lang="en-US" dirty="0"/>
          </a:p>
        </p:txBody>
      </p:sp>
      <p:sp>
        <p:nvSpPr>
          <p:cNvPr id="6" name="Rectangle 5"/>
          <p:cNvSpPr/>
          <p:nvPr/>
        </p:nvSpPr>
        <p:spPr>
          <a:xfrm>
            <a:off x="5867400" y="1676400"/>
            <a:ext cx="2895600" cy="4876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Notation Practice</a:t>
            </a:r>
            <a:br>
              <a:rPr lang="en-US" dirty="0" smtClean="0"/>
            </a:br>
            <a:r>
              <a:rPr lang="en-US" sz="4000" dirty="0" smtClean="0"/>
              <a:t> </a:t>
            </a:r>
            <a:r>
              <a:rPr lang="en-US" sz="3600" dirty="0" smtClean="0"/>
              <a:t>Express the following in Ordinary Decimal Form</a:t>
            </a:r>
            <a:br>
              <a:rPr lang="en-US" sz="3600" dirty="0" smtClean="0"/>
            </a:br>
            <a:endParaRPr lang="en-US" dirty="0"/>
          </a:p>
        </p:txBody>
      </p:sp>
      <p:sp>
        <p:nvSpPr>
          <p:cNvPr id="4" name="Content Placeholder 3"/>
          <p:cNvSpPr>
            <a:spLocks noGrp="1"/>
          </p:cNvSpPr>
          <p:nvPr>
            <p:ph sz="half" idx="1"/>
          </p:nvPr>
        </p:nvSpPr>
        <p:spPr/>
        <p:txBody>
          <a:bodyPr>
            <a:normAutofit fontScale="85000" lnSpcReduction="10000"/>
          </a:bodyPr>
          <a:lstStyle/>
          <a:p>
            <a:pPr>
              <a:buNone/>
            </a:pPr>
            <a:r>
              <a:rPr lang="en-US" dirty="0" smtClean="0"/>
              <a:t>1. 4 x 10</a:t>
            </a:r>
            <a:r>
              <a:rPr lang="en-US" baseline="30000" dirty="0" smtClean="0"/>
              <a:t>2</a:t>
            </a:r>
            <a:endParaRPr lang="en-US" dirty="0" smtClean="0"/>
          </a:p>
          <a:p>
            <a:pPr>
              <a:buNone/>
            </a:pPr>
            <a:r>
              <a:rPr lang="en-US" dirty="0" smtClean="0"/>
              <a:t>2. 2.6 x 10</a:t>
            </a:r>
            <a:r>
              <a:rPr lang="en-US" baseline="30000" dirty="0" smtClean="0"/>
              <a:t>-5</a:t>
            </a:r>
            <a:endParaRPr lang="en-US" dirty="0" smtClean="0"/>
          </a:p>
          <a:p>
            <a:pPr>
              <a:buNone/>
            </a:pPr>
            <a:r>
              <a:rPr lang="en-US" dirty="0" smtClean="0"/>
              <a:t>3. 3.89 x 10</a:t>
            </a:r>
            <a:r>
              <a:rPr lang="en-US" baseline="30000" dirty="0" smtClean="0"/>
              <a:t>7</a:t>
            </a:r>
            <a:r>
              <a:rPr lang="en-US" dirty="0" smtClean="0"/>
              <a:t> </a:t>
            </a:r>
          </a:p>
          <a:p>
            <a:pPr>
              <a:buNone/>
            </a:pPr>
            <a:r>
              <a:rPr lang="en-US" dirty="0" smtClean="0"/>
              <a:t>4. 5.2 x 10</a:t>
            </a:r>
            <a:r>
              <a:rPr lang="en-US" baseline="30000" dirty="0" smtClean="0"/>
              <a:t>4</a:t>
            </a:r>
            <a:endParaRPr lang="en-US" dirty="0" smtClean="0"/>
          </a:p>
          <a:p>
            <a:pPr>
              <a:buNone/>
            </a:pPr>
            <a:r>
              <a:rPr lang="en-US" dirty="0" smtClean="0"/>
              <a:t>5. 4.3 x 10</a:t>
            </a:r>
            <a:r>
              <a:rPr lang="en-US" baseline="30000" dirty="0" smtClean="0"/>
              <a:t>-3</a:t>
            </a:r>
            <a:endParaRPr lang="en-US" dirty="0" smtClean="0"/>
          </a:p>
          <a:p>
            <a:pPr>
              <a:buNone/>
            </a:pPr>
            <a:r>
              <a:rPr lang="en-US" dirty="0" smtClean="0"/>
              <a:t>6. 9.5 x 10</a:t>
            </a:r>
            <a:r>
              <a:rPr lang="en-US" baseline="30000" dirty="0" smtClean="0"/>
              <a:t>-9</a:t>
            </a:r>
            <a:r>
              <a:rPr lang="en-US" dirty="0" smtClean="0"/>
              <a:t> </a:t>
            </a:r>
          </a:p>
          <a:p>
            <a:pPr>
              <a:buNone/>
            </a:pPr>
            <a:r>
              <a:rPr lang="en-US" dirty="0" smtClean="0"/>
              <a:t>7. 4.00 x 10</a:t>
            </a:r>
            <a:r>
              <a:rPr lang="en-US" baseline="30000" dirty="0" smtClean="0"/>
              <a:t>5</a:t>
            </a:r>
            <a:endParaRPr lang="en-US" dirty="0" smtClean="0"/>
          </a:p>
          <a:p>
            <a:pPr>
              <a:buNone/>
            </a:pPr>
            <a:r>
              <a:rPr lang="en-US" dirty="0" smtClean="0"/>
              <a:t>8. 3.7 x 10</a:t>
            </a:r>
            <a:r>
              <a:rPr lang="en-US" baseline="30000" dirty="0" smtClean="0"/>
              <a:t>-1</a:t>
            </a:r>
            <a:endParaRPr lang="en-US" dirty="0" smtClean="0"/>
          </a:p>
          <a:p>
            <a:pPr>
              <a:buNone/>
            </a:pPr>
            <a:r>
              <a:rPr lang="en-US" dirty="0" smtClean="0"/>
              <a:t>9. 1.34087 x 10</a:t>
            </a:r>
            <a:r>
              <a:rPr lang="en-US" baseline="30000" dirty="0" smtClean="0"/>
              <a:t>9</a:t>
            </a:r>
            <a:r>
              <a:rPr lang="en-US" dirty="0" smtClean="0"/>
              <a:t> </a:t>
            </a:r>
          </a:p>
          <a:p>
            <a:pPr>
              <a:buNone/>
            </a:pPr>
            <a:r>
              <a:rPr lang="en-US" dirty="0" smtClean="0"/>
              <a:t>10. 6.48 003 x 10</a:t>
            </a:r>
            <a:r>
              <a:rPr lang="en-US" baseline="30000" dirty="0" smtClean="0"/>
              <a:t>-7</a:t>
            </a:r>
            <a:endParaRPr lang="en-US" dirty="0"/>
          </a:p>
        </p:txBody>
      </p:sp>
      <p:sp>
        <p:nvSpPr>
          <p:cNvPr id="5" name="Content Placeholder 4"/>
          <p:cNvSpPr>
            <a:spLocks noGrp="1"/>
          </p:cNvSpPr>
          <p:nvPr>
            <p:ph sz="half" idx="2"/>
          </p:nvPr>
        </p:nvSpPr>
        <p:spPr>
          <a:xfrm>
            <a:off x="5791200" y="1295400"/>
            <a:ext cx="2895600" cy="4830763"/>
          </a:xfrm>
        </p:spPr>
        <p:txBody>
          <a:bodyPr>
            <a:normAutofit fontScale="85000" lnSpcReduction="10000"/>
          </a:bodyPr>
          <a:lstStyle/>
          <a:p>
            <a:pPr>
              <a:buNone/>
            </a:pPr>
            <a:r>
              <a:rPr lang="en-US" dirty="0" smtClean="0"/>
              <a:t>		Answers</a:t>
            </a:r>
          </a:p>
          <a:p>
            <a:pPr marL="514350" indent="-514350">
              <a:buFont typeface="+mj-lt"/>
              <a:buAutoNum type="arabicParenR"/>
            </a:pPr>
            <a:r>
              <a:rPr lang="en-US" dirty="0" smtClean="0"/>
              <a:t>400</a:t>
            </a:r>
          </a:p>
          <a:p>
            <a:pPr marL="514350" indent="-514350">
              <a:buFont typeface="+mj-lt"/>
              <a:buAutoNum type="arabicParenR"/>
            </a:pPr>
            <a:r>
              <a:rPr lang="en-US" dirty="0" smtClean="0"/>
              <a:t> 0.000026</a:t>
            </a:r>
          </a:p>
          <a:p>
            <a:pPr marL="514350" indent="-514350">
              <a:buFont typeface="+mj-lt"/>
              <a:buAutoNum type="arabicParenR"/>
            </a:pPr>
            <a:r>
              <a:rPr lang="en-US" dirty="0" smtClean="0"/>
              <a:t> 38,900,000</a:t>
            </a:r>
          </a:p>
          <a:p>
            <a:pPr marL="514350" indent="-514350">
              <a:buFont typeface="+mj-lt"/>
              <a:buAutoNum type="arabicParenR"/>
            </a:pPr>
            <a:r>
              <a:rPr lang="en-US" dirty="0" smtClean="0"/>
              <a:t> 52000</a:t>
            </a:r>
          </a:p>
          <a:p>
            <a:pPr marL="514350" indent="-514350">
              <a:buFont typeface="+mj-lt"/>
              <a:buAutoNum type="arabicParenR"/>
            </a:pPr>
            <a:r>
              <a:rPr lang="en-US" dirty="0" smtClean="0"/>
              <a:t> 0.0043 </a:t>
            </a:r>
          </a:p>
          <a:p>
            <a:pPr marL="514350" indent="-514350">
              <a:buFont typeface="+mj-lt"/>
              <a:buAutoNum type="arabicParenR"/>
            </a:pPr>
            <a:r>
              <a:rPr lang="en-US" dirty="0" smtClean="0"/>
              <a:t> 0.0000000095</a:t>
            </a:r>
          </a:p>
          <a:p>
            <a:pPr marL="514350" indent="-514350">
              <a:buFont typeface="+mj-lt"/>
              <a:buAutoNum type="arabicParenR"/>
            </a:pPr>
            <a:r>
              <a:rPr lang="en-US" dirty="0" smtClean="0"/>
              <a:t> 400,000</a:t>
            </a:r>
          </a:p>
          <a:p>
            <a:pPr marL="514350" indent="-514350">
              <a:buFont typeface="+mj-lt"/>
              <a:buAutoNum type="arabicParenR"/>
            </a:pPr>
            <a:r>
              <a:rPr lang="en-US" dirty="0" smtClean="0"/>
              <a:t> 0.37</a:t>
            </a:r>
          </a:p>
          <a:p>
            <a:pPr marL="514350" indent="-514350">
              <a:buFont typeface="+mj-lt"/>
              <a:buAutoNum type="arabicParenR"/>
            </a:pPr>
            <a:r>
              <a:rPr lang="en-US" dirty="0" smtClean="0"/>
              <a:t> 1,340,870,000</a:t>
            </a:r>
          </a:p>
          <a:p>
            <a:pPr marL="514350" indent="-514350">
              <a:buFont typeface="+mj-lt"/>
              <a:buAutoNum type="arabicParenR"/>
            </a:pPr>
            <a:r>
              <a:rPr lang="en-US" dirty="0" smtClean="0"/>
              <a:t> 0.000000648003</a:t>
            </a:r>
          </a:p>
          <a:p>
            <a:pPr marL="514350" indent="-514350">
              <a:buNone/>
            </a:pPr>
            <a:endParaRPr lang="en-US" dirty="0"/>
          </a:p>
        </p:txBody>
      </p:sp>
      <p:sp>
        <p:nvSpPr>
          <p:cNvPr id="6" name="Rectangle 5"/>
          <p:cNvSpPr/>
          <p:nvPr/>
        </p:nvSpPr>
        <p:spPr>
          <a:xfrm>
            <a:off x="5867400" y="1676400"/>
            <a:ext cx="2895600" cy="4876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Assignment</a:t>
            </a:r>
            <a:endParaRPr lang="en-US" dirty="0"/>
          </a:p>
        </p:txBody>
      </p:sp>
      <p:sp>
        <p:nvSpPr>
          <p:cNvPr id="6" name="Content Placeholder 5"/>
          <p:cNvSpPr>
            <a:spLocks noGrp="1"/>
          </p:cNvSpPr>
          <p:nvPr>
            <p:ph idx="1"/>
          </p:nvPr>
        </p:nvSpPr>
        <p:spPr/>
        <p:txBody>
          <a:bodyPr/>
          <a:lstStyle/>
          <a:p>
            <a:r>
              <a:rPr lang="fr-FR" b="1" dirty="0" smtClean="0"/>
              <a:t>Page 46  #5, 7</a:t>
            </a:r>
            <a:endParaRPr lang="fr-FR" dirty="0" smtClean="0"/>
          </a:p>
          <a:p>
            <a:pPr>
              <a:buNone/>
            </a:pPr>
            <a:endParaRPr lang="en-US" dirty="0"/>
          </a:p>
        </p:txBody>
      </p:sp>
      <p:sp>
        <p:nvSpPr>
          <p:cNvPr id="4" name="Right Arrow 3"/>
          <p:cNvSpPr/>
          <p:nvPr/>
        </p:nvSpPr>
        <p:spPr>
          <a:xfrm>
            <a:off x="6705600" y="5943600"/>
            <a:ext cx="1905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2" action="ppaction://hlinksldjump"/>
              </a:rPr>
              <a:t>Answers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4" name="Content Placeholder 3"/>
          <p:cNvSpPr>
            <a:spLocks noGrp="1"/>
          </p:cNvSpPr>
          <p:nvPr>
            <p:ph idx="1"/>
          </p:nvPr>
        </p:nvSpPr>
        <p:spPr/>
        <p:txBody>
          <a:bodyPr/>
          <a:lstStyle/>
          <a:p>
            <a:r>
              <a:rPr lang="fr-FR" b="1" dirty="0" smtClean="0"/>
              <a:t>Page 46  #5, 7</a:t>
            </a:r>
            <a:endParaRPr lang="fr-FR" dirty="0" smtClean="0"/>
          </a:p>
        </p:txBody>
      </p:sp>
      <p:graphicFrame>
        <p:nvGraphicFramePr>
          <p:cNvPr id="5" name="Object 4"/>
          <p:cNvGraphicFramePr>
            <a:graphicFrameLocks noChangeAspect="1"/>
          </p:cNvGraphicFramePr>
          <p:nvPr/>
        </p:nvGraphicFramePr>
        <p:xfrm>
          <a:off x="4114800" y="3043238"/>
          <a:ext cx="914400" cy="771525"/>
        </p:xfrm>
        <a:graphic>
          <a:graphicData uri="http://schemas.openxmlformats.org/presentationml/2006/ole">
            <p:oleObj spid="_x0000_s29697" name="Acrobat Document" showAsIcon="1" r:id="rId3" imgW="914400" imgH="771480" progId="AcroExch.Document.7">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b="1" dirty="0" smtClean="0"/>
              <a:t>Define measurement (2 key components)</a:t>
            </a:r>
          </a:p>
          <a:p>
            <a:r>
              <a:rPr lang="en-US" b="1" dirty="0" smtClean="0"/>
              <a:t>Explain why units are necessary</a:t>
            </a:r>
          </a:p>
          <a:p>
            <a:r>
              <a:rPr lang="en-US" b="1" dirty="0" smtClean="0"/>
              <a:t>Determine to which system (English or Metric/SI) a unit belongs</a:t>
            </a:r>
            <a:endParaRPr lang="en-US" dirty="0" smtClean="0"/>
          </a:p>
          <a:p>
            <a:r>
              <a:rPr lang="en-US" b="1" dirty="0" smtClean="0"/>
              <a:t>Recognize the standard SI units for length, mass, volume, time and temperature</a:t>
            </a:r>
            <a:endParaRPr lang="en-US" dirty="0" smtClean="0"/>
          </a:p>
          <a:p>
            <a:r>
              <a:rPr lang="en-US" b="1" smtClean="0"/>
              <a:t>Recognize metric prefixes and the associated symbol and numeric exponent for each prefix</a:t>
            </a:r>
            <a:endParaRPr lang="en-US"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Measurement</a:t>
            </a:r>
            <a:endParaRPr lang="en-US" dirty="0"/>
          </a:p>
        </p:txBody>
      </p:sp>
      <p:sp>
        <p:nvSpPr>
          <p:cNvPr id="3" name="Content Placeholder 2"/>
          <p:cNvSpPr>
            <a:spLocks noGrp="1"/>
          </p:cNvSpPr>
          <p:nvPr>
            <p:ph idx="1"/>
          </p:nvPr>
        </p:nvSpPr>
        <p:spPr/>
        <p:txBody>
          <a:bodyPr/>
          <a:lstStyle/>
          <a:p>
            <a:r>
              <a:rPr lang="en-US" dirty="0" smtClean="0"/>
              <a:t>Measurement:</a:t>
            </a:r>
          </a:p>
          <a:p>
            <a:pPr lvl="2"/>
            <a:r>
              <a:rPr lang="en-US" dirty="0" smtClean="0"/>
              <a:t>Is another name for Quantitative data</a:t>
            </a:r>
          </a:p>
          <a:p>
            <a:pPr lvl="2"/>
            <a:r>
              <a:rPr lang="en-US" dirty="0" smtClean="0"/>
              <a:t>Data that contains numbers	.</a:t>
            </a:r>
          </a:p>
          <a:p>
            <a:pPr lvl="2"/>
            <a:r>
              <a:rPr lang="en-US" dirty="0" smtClean="0"/>
              <a:t>Measurements MUST have a number and  a unit</a:t>
            </a:r>
          </a:p>
          <a:p>
            <a:pPr lvl="2"/>
            <a:endParaRPr lang="en-US" dirty="0" smtClean="0"/>
          </a:p>
          <a:p>
            <a:pPr lvl="2"/>
            <a:r>
              <a:rPr lang="en-US" dirty="0" smtClean="0"/>
              <a:t>Units are an important part of any measurement… don’t forget them!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dirty="0" smtClean="0"/>
              <a:t>Lesson Objectives</a:t>
            </a:r>
            <a:endParaRPr lang="en-US" dirty="0"/>
          </a:p>
        </p:txBody>
      </p:sp>
      <p:sp>
        <p:nvSpPr>
          <p:cNvPr id="3" name="Content Placeholder 2"/>
          <p:cNvSpPr>
            <a:spLocks noGrp="1"/>
          </p:cNvSpPr>
          <p:nvPr>
            <p:ph idx="1"/>
          </p:nvPr>
        </p:nvSpPr>
        <p:spPr>
          <a:xfrm>
            <a:off x="457200" y="1143000"/>
            <a:ext cx="8229600" cy="5715000"/>
          </a:xfrm>
        </p:spPr>
        <p:txBody>
          <a:bodyPr>
            <a:normAutofit/>
          </a:bodyPr>
          <a:lstStyle/>
          <a:p>
            <a:r>
              <a:rPr lang="en-US" dirty="0" smtClean="0"/>
              <a:t>Define </a:t>
            </a:r>
            <a:r>
              <a:rPr lang="en-US" b="1" dirty="0" smtClean="0"/>
              <a:t>CHEMISTRY</a:t>
            </a:r>
          </a:p>
          <a:p>
            <a:r>
              <a:rPr lang="en-US" dirty="0" smtClean="0"/>
              <a:t>Define </a:t>
            </a:r>
            <a:r>
              <a:rPr lang="en-US" b="1" cap="all" dirty="0" smtClean="0"/>
              <a:t>Matter</a:t>
            </a:r>
          </a:p>
          <a:p>
            <a:r>
              <a:rPr lang="en-US" dirty="0" smtClean="0"/>
              <a:t>Define </a:t>
            </a:r>
            <a:r>
              <a:rPr lang="en-US" b="1" cap="all" dirty="0" smtClean="0"/>
              <a:t>Iterative Process</a:t>
            </a:r>
          </a:p>
          <a:p>
            <a:r>
              <a:rPr lang="en-US" dirty="0" smtClean="0"/>
              <a:t>Explain the steps of the Scientific Method</a:t>
            </a:r>
          </a:p>
          <a:p>
            <a:r>
              <a:rPr lang="en-US" dirty="0"/>
              <a:t>Discuss experimental design in regard to control, independent variable and dependent </a:t>
            </a:r>
            <a:r>
              <a:rPr lang="en-US" dirty="0" smtClean="0"/>
              <a:t>variable</a:t>
            </a:r>
          </a:p>
          <a:p>
            <a:r>
              <a:rPr lang="en-US" dirty="0"/>
              <a:t>Identify the control, independent variable and dependent variable in an experimental description</a:t>
            </a:r>
            <a:endParaRPr lang="en-US" dirty="0" smtClean="0"/>
          </a:p>
          <a:p>
            <a:endParaRPr lang="en-US" dirty="0" smtClean="0"/>
          </a:p>
          <a:p>
            <a:endParaRPr lang="en-US" b="1" dirty="0" smtClean="0"/>
          </a:p>
          <a:p>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Why are units necessary??</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Pay close attention to Neiman's story!</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So… Why are units necessary?</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Units</a:t>
            </a:r>
            <a:endParaRPr lang="en-US" dirty="0"/>
          </a:p>
        </p:txBody>
      </p:sp>
      <p:sp>
        <p:nvSpPr>
          <p:cNvPr id="3" name="Content Placeholder 2"/>
          <p:cNvSpPr>
            <a:spLocks noGrp="1"/>
          </p:cNvSpPr>
          <p:nvPr>
            <p:ph idx="1"/>
          </p:nvPr>
        </p:nvSpPr>
        <p:spPr/>
        <p:txBody>
          <a:bodyPr/>
          <a:lstStyle/>
          <a:p>
            <a:r>
              <a:rPr lang="en-US" dirty="0" smtClean="0"/>
              <a:t>Units tell us what standard is being used to determine the measurement</a:t>
            </a:r>
          </a:p>
          <a:p>
            <a:endParaRPr lang="en-US" dirty="0" smtClean="0"/>
          </a:p>
          <a:p>
            <a:r>
              <a:rPr lang="en-US" dirty="0" smtClean="0"/>
              <a:t>Two systems of units </a:t>
            </a:r>
          </a:p>
          <a:p>
            <a:pPr lvl="1"/>
            <a:r>
              <a:rPr lang="en-US" dirty="0" smtClean="0"/>
              <a:t>English System – USA is one of few places this is still in use</a:t>
            </a:r>
          </a:p>
          <a:p>
            <a:pPr lvl="1"/>
            <a:r>
              <a:rPr lang="en-US" dirty="0" smtClean="0"/>
              <a:t>Metric System – Most countries use this system</a:t>
            </a:r>
          </a:p>
          <a:p>
            <a:pPr lvl="2">
              <a:buNone/>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International System</a:t>
            </a:r>
            <a:endParaRPr lang="en-US" dirty="0"/>
          </a:p>
        </p:txBody>
      </p:sp>
      <p:sp>
        <p:nvSpPr>
          <p:cNvPr id="3" name="Content Placeholder 2"/>
          <p:cNvSpPr>
            <a:spLocks noGrp="1"/>
          </p:cNvSpPr>
          <p:nvPr>
            <p:ph idx="1"/>
          </p:nvPr>
        </p:nvSpPr>
        <p:spPr/>
        <p:txBody>
          <a:bodyPr/>
          <a:lstStyle/>
          <a:p>
            <a:r>
              <a:rPr lang="en-US" sz="4000" dirty="0" smtClean="0"/>
              <a:t>le </a:t>
            </a:r>
            <a:r>
              <a:rPr lang="en-US" sz="4000" dirty="0" err="1" smtClean="0"/>
              <a:t>Systeme</a:t>
            </a:r>
            <a:r>
              <a:rPr lang="en-US" sz="4000" dirty="0" smtClean="0"/>
              <a:t> </a:t>
            </a:r>
            <a:r>
              <a:rPr lang="en-US" sz="4000" dirty="0" err="1" smtClean="0"/>
              <a:t>Internationale</a:t>
            </a:r>
            <a:r>
              <a:rPr lang="en-US" sz="4000" dirty="0" smtClean="0"/>
              <a:t> (French)</a:t>
            </a:r>
          </a:p>
          <a:p>
            <a:endParaRPr lang="en-US" sz="4000" dirty="0" smtClean="0"/>
          </a:p>
          <a:p>
            <a:r>
              <a:rPr lang="en-US" sz="4000" dirty="0" smtClean="0"/>
              <a:t>SI System is used for scientific work </a:t>
            </a:r>
          </a:p>
          <a:p>
            <a:pPr>
              <a:buNone/>
            </a:pPr>
            <a:endParaRPr lang="en-US" sz="4000" dirty="0" smtClean="0"/>
          </a:p>
          <a:p>
            <a:r>
              <a:rPr lang="en-US" sz="4000" dirty="0" smtClean="0"/>
              <a:t>Based on the metric system and is a comprehensive system of units</a:t>
            </a:r>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normAutofit fontScale="90000"/>
          </a:bodyPr>
          <a:lstStyle/>
          <a:p>
            <a:r>
              <a:rPr lang="en-US" dirty="0" smtClean="0"/>
              <a:t>The Important SI Units</a:t>
            </a:r>
            <a:br>
              <a:rPr lang="en-US" dirty="0" smtClean="0"/>
            </a:br>
            <a:r>
              <a:rPr lang="en-US" dirty="0" smtClean="0"/>
              <a:t> </a:t>
            </a:r>
            <a:r>
              <a:rPr lang="en-US" b="1" dirty="0" smtClean="0"/>
              <a:t>(Standard Units)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sz="4800" dirty="0" smtClean="0"/>
              <a:t>Mass -- kilogram ***</a:t>
            </a:r>
          </a:p>
          <a:p>
            <a:r>
              <a:rPr lang="en-US" sz="4800" dirty="0" smtClean="0"/>
              <a:t>Length-- meter</a:t>
            </a:r>
          </a:p>
          <a:p>
            <a:r>
              <a:rPr lang="en-US" sz="4800" dirty="0" smtClean="0"/>
              <a:t>Volume-- liter</a:t>
            </a:r>
          </a:p>
          <a:p>
            <a:r>
              <a:rPr lang="en-US" sz="4800" dirty="0" smtClean="0"/>
              <a:t>Time -- second</a:t>
            </a:r>
          </a:p>
          <a:p>
            <a:r>
              <a:rPr lang="en-US" sz="4800" dirty="0" smtClean="0"/>
              <a:t>Temperature-- Kelvin</a:t>
            </a:r>
          </a:p>
          <a:p>
            <a:pPr>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Metric System </a:t>
            </a:r>
            <a:br>
              <a:rPr lang="en-US" dirty="0" smtClean="0"/>
            </a:br>
            <a:endParaRPr lang="en-US" dirty="0"/>
          </a:p>
        </p:txBody>
      </p:sp>
      <p:pic>
        <p:nvPicPr>
          <p:cNvPr id="1025" name="Picture 1"/>
          <p:cNvPicPr>
            <a:picLocks noGrp="1" noChangeAspect="1" noChangeArrowheads="1"/>
          </p:cNvPicPr>
          <p:nvPr>
            <p:ph idx="1"/>
          </p:nvPr>
        </p:nvPicPr>
        <p:blipFill>
          <a:blip r:embed="rId2" cstate="print"/>
          <a:srcRect/>
          <a:stretch>
            <a:fillRect/>
          </a:stretch>
        </p:blipFill>
        <p:spPr bwMode="auto">
          <a:xfrm>
            <a:off x="609600" y="830074"/>
            <a:ext cx="7772400" cy="59495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Page 46 # 1, 17 &amp; 18</a:t>
            </a:r>
          </a:p>
          <a:p>
            <a:pPr>
              <a:buNone/>
            </a:pP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4" name="Content Placeholder 3"/>
          <p:cNvSpPr>
            <a:spLocks noGrp="1"/>
          </p:cNvSpPr>
          <p:nvPr>
            <p:ph idx="1"/>
          </p:nvPr>
        </p:nvSpPr>
        <p:spPr/>
        <p:txBody>
          <a:bodyPr/>
          <a:lstStyle/>
          <a:p>
            <a:r>
              <a:rPr lang="en-US" dirty="0" smtClean="0"/>
              <a:t>Page 46 # 1, 17 &amp; 18</a:t>
            </a:r>
          </a:p>
          <a:p>
            <a:pPr>
              <a:buNone/>
            </a:pPr>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b="1" dirty="0" smtClean="0"/>
              <a:t>Define Dimensional Analysis</a:t>
            </a:r>
          </a:p>
          <a:p>
            <a:r>
              <a:rPr lang="en-US" b="1" dirty="0" smtClean="0"/>
              <a:t>Define Equivalence Statement</a:t>
            </a:r>
          </a:p>
          <a:p>
            <a:r>
              <a:rPr lang="en-US" b="1" dirty="0" smtClean="0"/>
              <a:t>Define Conversion Factor</a:t>
            </a:r>
            <a:endParaRPr lang="en-US" dirty="0" smtClean="0"/>
          </a:p>
          <a:p>
            <a:r>
              <a:rPr lang="en-US" b="1" dirty="0" smtClean="0"/>
              <a:t>Use Dimensional Analysis to convert from English to Metric units</a:t>
            </a:r>
            <a:endParaRPr lang="en-US" dirty="0" smtClean="0"/>
          </a:p>
          <a:p>
            <a:r>
              <a:rPr lang="en-US" b="1" dirty="0" smtClean="0"/>
              <a:t>Use Dimensional Analysis to convert between different Metric units</a:t>
            </a:r>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To Convert</a:t>
            </a:r>
            <a:endParaRPr lang="en-US" dirty="0"/>
          </a:p>
        </p:txBody>
      </p:sp>
      <p:sp>
        <p:nvSpPr>
          <p:cNvPr id="3" name="Content Placeholder 2"/>
          <p:cNvSpPr>
            <a:spLocks noGrp="1"/>
          </p:cNvSpPr>
          <p:nvPr>
            <p:ph idx="1"/>
          </p:nvPr>
        </p:nvSpPr>
        <p:spPr/>
        <p:txBody>
          <a:bodyPr>
            <a:normAutofit lnSpcReduction="10000"/>
          </a:bodyPr>
          <a:lstStyle/>
          <a:p>
            <a:r>
              <a:rPr lang="en-US" b="1" dirty="0" smtClean="0"/>
              <a:t>Dimensional Analysis:</a:t>
            </a:r>
          </a:p>
          <a:p>
            <a:pPr lvl="1">
              <a:buNone/>
            </a:pPr>
            <a:r>
              <a:rPr lang="en-US" dirty="0" smtClean="0"/>
              <a:t>A method of problem solving using unit cancellation </a:t>
            </a:r>
          </a:p>
          <a:p>
            <a:r>
              <a:rPr lang="en-US" b="1" dirty="0" smtClean="0"/>
              <a:t>Equivalence Statement:</a:t>
            </a:r>
          </a:p>
          <a:p>
            <a:pPr>
              <a:buNone/>
            </a:pPr>
            <a:r>
              <a:rPr lang="en-US" dirty="0" smtClean="0"/>
              <a:t>	</a:t>
            </a:r>
            <a:r>
              <a:rPr lang="en-US" sz="2800" dirty="0" smtClean="0"/>
              <a:t>a mathematical equality showing the relationship between two units</a:t>
            </a:r>
          </a:p>
          <a:p>
            <a:r>
              <a:rPr lang="en-US" b="1" dirty="0" smtClean="0"/>
              <a:t>Conversion Factor:</a:t>
            </a:r>
          </a:p>
          <a:p>
            <a:pPr>
              <a:buNone/>
            </a:pPr>
            <a:r>
              <a:rPr lang="en-US" sz="2800" dirty="0" smtClean="0"/>
              <a:t>	Are derived from equivalence statements and are used to convert 1 unit to another. They look like fractions.</a:t>
            </a:r>
          </a:p>
          <a:p>
            <a:endParaRPr lang="en-US" b="1" dirty="0" smtClean="0"/>
          </a:p>
          <a:p>
            <a:pPr>
              <a:buNone/>
            </a:pPr>
            <a:endParaRPr lang="en-US" sz="2800" dirty="0" smtClean="0"/>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Conversion Factors</a:t>
            </a:r>
            <a:endParaRPr lang="en-US" dirty="0"/>
          </a:p>
        </p:txBody>
      </p:sp>
      <p:sp>
        <p:nvSpPr>
          <p:cNvPr id="3" name="Content Placeholder 2"/>
          <p:cNvSpPr>
            <a:spLocks noGrp="1"/>
          </p:cNvSpPr>
          <p:nvPr>
            <p:ph idx="1"/>
          </p:nvPr>
        </p:nvSpPr>
        <p:spPr>
          <a:xfrm>
            <a:off x="457200" y="1143000"/>
            <a:ext cx="8229600" cy="5486400"/>
          </a:xfrm>
        </p:spPr>
        <p:txBody>
          <a:bodyPr>
            <a:normAutofit/>
          </a:bodyPr>
          <a:lstStyle/>
          <a:p>
            <a:r>
              <a:rPr lang="en-US" dirty="0" smtClean="0"/>
              <a:t>For every equivalence statement there are two conversion factors.</a:t>
            </a:r>
          </a:p>
          <a:p>
            <a:r>
              <a:rPr lang="en-US" dirty="0" smtClean="0"/>
              <a:t>Example: </a:t>
            </a:r>
          </a:p>
          <a:p>
            <a:pPr>
              <a:buNone/>
            </a:pPr>
            <a:r>
              <a:rPr lang="en-US" dirty="0" smtClean="0"/>
              <a:t>				12 inches = 1 foot</a:t>
            </a:r>
          </a:p>
          <a:p>
            <a:pPr>
              <a:buNone/>
            </a:pPr>
            <a:endParaRPr lang="en-US" dirty="0" smtClean="0"/>
          </a:p>
          <a:p>
            <a:pPr>
              <a:buNone/>
            </a:pPr>
            <a:r>
              <a:rPr lang="en-US" dirty="0" smtClean="0"/>
              <a:t>	12 inches 	or		 1 foot</a:t>
            </a:r>
          </a:p>
          <a:p>
            <a:pPr>
              <a:buNone/>
            </a:pPr>
            <a:r>
              <a:rPr lang="en-US" dirty="0" smtClean="0"/>
              <a:t>	   1 foot                              12 inches</a:t>
            </a:r>
          </a:p>
          <a:p>
            <a:pPr>
              <a:buNone/>
            </a:pPr>
            <a:endParaRPr lang="en-US" sz="2400" dirty="0" smtClean="0"/>
          </a:p>
          <a:p>
            <a:pPr>
              <a:buNone/>
            </a:pPr>
            <a:r>
              <a:rPr lang="en-US" sz="2400" dirty="0" smtClean="0"/>
              <a:t>Which one you need depends on what you are converting.</a:t>
            </a:r>
          </a:p>
          <a:p>
            <a:pPr>
              <a:buNone/>
            </a:pPr>
            <a:endParaRPr lang="en-US" dirty="0"/>
          </a:p>
        </p:txBody>
      </p:sp>
      <p:cxnSp>
        <p:nvCxnSpPr>
          <p:cNvPr id="5" name="Straight Connector 4"/>
          <p:cNvCxnSpPr/>
          <p:nvPr/>
        </p:nvCxnSpPr>
        <p:spPr>
          <a:xfrm>
            <a:off x="762000" y="4572000"/>
            <a:ext cx="16002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800600" y="4572000"/>
            <a:ext cx="16002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Chemistry?</a:t>
            </a:r>
            <a:endParaRPr lang="en-US" dirty="0"/>
          </a:p>
        </p:txBody>
      </p:sp>
      <p:sp>
        <p:nvSpPr>
          <p:cNvPr id="3" name="Content Placeholder 2"/>
          <p:cNvSpPr>
            <a:spLocks noGrp="1"/>
          </p:cNvSpPr>
          <p:nvPr>
            <p:ph idx="1"/>
          </p:nvPr>
        </p:nvSpPr>
        <p:spPr>
          <a:xfrm>
            <a:off x="0" y="1600200"/>
            <a:ext cx="9144000" cy="4525963"/>
          </a:xfrm>
        </p:spPr>
        <p:txBody>
          <a:bodyPr>
            <a:noAutofit/>
          </a:bodyPr>
          <a:lstStyle/>
          <a:p>
            <a:r>
              <a:rPr lang="en-US" sz="4000" dirty="0" smtClean="0"/>
              <a:t>Chemistry- </a:t>
            </a:r>
          </a:p>
          <a:p>
            <a:pPr lvl="4"/>
            <a:r>
              <a:rPr lang="en-US" sz="2800" dirty="0" smtClean="0"/>
              <a:t>The study of matter and the changes that occur to matter</a:t>
            </a:r>
          </a:p>
          <a:p>
            <a:pPr lvl="4"/>
            <a:endParaRPr lang="en-US" sz="2800" dirty="0"/>
          </a:p>
          <a:p>
            <a:r>
              <a:rPr lang="en-US" sz="4000" dirty="0" smtClean="0"/>
              <a:t>Matter- </a:t>
            </a:r>
          </a:p>
          <a:p>
            <a:pPr lvl="4"/>
            <a:r>
              <a:rPr lang="en-US" sz="2800" dirty="0" smtClean="0"/>
              <a:t>Anything that has mass and volume</a:t>
            </a:r>
          </a:p>
          <a:p>
            <a:pPr lvl="4"/>
            <a:endParaRPr lang="en-US" sz="2800" dirty="0"/>
          </a:p>
          <a:p>
            <a:pPr lvl="4"/>
            <a:r>
              <a:rPr lang="en-US" sz="2800" dirty="0" smtClean="0"/>
              <a:t>Anything that has mass and takes up space</a:t>
            </a:r>
            <a:endParaRPr 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Using Dimensional Analysis</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t>How many donuts are in 3 dozen donuts?</a:t>
            </a:r>
          </a:p>
          <a:p>
            <a:endParaRPr lang="en-US" dirty="0" smtClean="0"/>
          </a:p>
          <a:p>
            <a:pPr>
              <a:buNone/>
            </a:pPr>
            <a:r>
              <a:rPr lang="en-US" dirty="0" smtClean="0"/>
              <a:t>12 donuts = 1 dozen</a:t>
            </a:r>
          </a:p>
          <a:p>
            <a:pPr>
              <a:buNone/>
            </a:pPr>
            <a:endParaRPr lang="en-US" dirty="0" smtClean="0"/>
          </a:p>
          <a:p>
            <a:pPr>
              <a:buNone/>
            </a:pPr>
            <a:r>
              <a:rPr lang="en-US" dirty="0" smtClean="0"/>
              <a:t> 	12 donuts 	    or		 1 dozen</a:t>
            </a:r>
          </a:p>
          <a:p>
            <a:pPr>
              <a:buNone/>
            </a:pPr>
            <a:r>
              <a:rPr lang="en-US" dirty="0" smtClean="0"/>
              <a:t>	   1 dozen                             12 donuts</a:t>
            </a:r>
          </a:p>
          <a:p>
            <a:pPr>
              <a:buNone/>
            </a:pPr>
            <a:endParaRPr lang="en-US" dirty="0" smtClean="0"/>
          </a:p>
          <a:p>
            <a:pPr>
              <a:buNone/>
            </a:pPr>
            <a:endParaRPr lang="en-US" dirty="0"/>
          </a:p>
        </p:txBody>
      </p:sp>
      <p:cxnSp>
        <p:nvCxnSpPr>
          <p:cNvPr id="5" name="Straight Connector 4"/>
          <p:cNvCxnSpPr/>
          <p:nvPr/>
        </p:nvCxnSpPr>
        <p:spPr>
          <a:xfrm>
            <a:off x="914400" y="4114800"/>
            <a:ext cx="16764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953000" y="4114800"/>
            <a:ext cx="18288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8" name="Object 7"/>
          <p:cNvGraphicFramePr>
            <a:graphicFrameLocks noChangeAspect="1"/>
          </p:cNvGraphicFramePr>
          <p:nvPr/>
        </p:nvGraphicFramePr>
        <p:xfrm>
          <a:off x="609600" y="5105400"/>
          <a:ext cx="7460226" cy="1427574"/>
        </p:xfrm>
        <a:graphic>
          <a:graphicData uri="http://schemas.openxmlformats.org/presentationml/2006/ole">
            <p:oleObj spid="_x0000_s1026" name="Equation" r:id="rId4" imgW="2057400" imgH="393480" progId="Equation.3">
              <p:embed/>
            </p:oleObj>
          </a:graphicData>
        </a:graphic>
      </p:graphicFrame>
      <p:cxnSp>
        <p:nvCxnSpPr>
          <p:cNvPr id="10" name="Straight Connector 9"/>
          <p:cNvCxnSpPr/>
          <p:nvPr/>
        </p:nvCxnSpPr>
        <p:spPr>
          <a:xfrm>
            <a:off x="2667000" y="5181600"/>
            <a:ext cx="0" cy="1295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429000" y="6019800"/>
            <a:ext cx="1828800" cy="457200"/>
          </a:xfrm>
          <a:prstGeom prst="line">
            <a:avLst/>
          </a:prstGeom>
          <a:ln w="508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685800" y="5257800"/>
            <a:ext cx="1828800" cy="457200"/>
          </a:xfrm>
          <a:prstGeom prst="line">
            <a:avLst/>
          </a:prstGeom>
          <a:ln w="508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Using Dimensional Analysis</a:t>
            </a:r>
            <a:endParaRPr lang="en-US" dirty="0"/>
          </a:p>
        </p:txBody>
      </p:sp>
      <p:sp>
        <p:nvSpPr>
          <p:cNvPr id="3" name="Content Placeholder 2"/>
          <p:cNvSpPr>
            <a:spLocks noGrp="1"/>
          </p:cNvSpPr>
          <p:nvPr>
            <p:ph idx="1"/>
          </p:nvPr>
        </p:nvSpPr>
        <p:spPr/>
        <p:txBody>
          <a:bodyPr/>
          <a:lstStyle/>
          <a:p>
            <a:r>
              <a:rPr lang="en-US" dirty="0" smtClean="0"/>
              <a:t>How many seconds are in 1 year?</a:t>
            </a:r>
          </a:p>
          <a:p>
            <a:pPr>
              <a:buNone/>
            </a:pP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Metric Conversions</a:t>
            </a:r>
            <a:endParaRPr lang="en-US" dirty="0"/>
          </a:p>
        </p:txBody>
      </p:sp>
      <p:sp>
        <p:nvSpPr>
          <p:cNvPr id="3" name="Content Placeholder 2"/>
          <p:cNvSpPr>
            <a:spLocks noGrp="1"/>
          </p:cNvSpPr>
          <p:nvPr>
            <p:ph idx="1"/>
          </p:nvPr>
        </p:nvSpPr>
        <p:spPr>
          <a:xfrm>
            <a:off x="457200" y="1143000"/>
            <a:ext cx="8229600" cy="5486400"/>
          </a:xfrm>
        </p:spPr>
        <p:txBody>
          <a:bodyPr/>
          <a:lstStyle/>
          <a:p>
            <a:r>
              <a:rPr lang="en-US" dirty="0" smtClean="0"/>
              <a:t>Convert 250 meters to kilometers</a:t>
            </a:r>
          </a:p>
          <a:p>
            <a:pPr lvl="2"/>
            <a:r>
              <a:rPr lang="en-US" dirty="0" smtClean="0"/>
              <a:t>1x10</a:t>
            </a:r>
            <a:r>
              <a:rPr lang="en-US" baseline="30000" dirty="0" smtClean="0"/>
              <a:t>3</a:t>
            </a:r>
            <a:r>
              <a:rPr lang="en-US" dirty="0" smtClean="0"/>
              <a:t> m = 1 Km</a:t>
            </a:r>
          </a:p>
          <a:p>
            <a:pPr lvl="2">
              <a:buNone/>
            </a:pPr>
            <a:endParaRPr lang="en-US" dirty="0" smtClean="0"/>
          </a:p>
          <a:p>
            <a:pPr>
              <a:buNone/>
            </a:pPr>
            <a:endParaRPr lang="en-US" dirty="0" smtClean="0"/>
          </a:p>
          <a:p>
            <a:pPr>
              <a:buNone/>
            </a:pPr>
            <a:endParaRPr lang="en-US" dirty="0" smtClean="0"/>
          </a:p>
          <a:p>
            <a:r>
              <a:rPr lang="en-US" dirty="0" smtClean="0"/>
              <a:t>Convert 250 millimeters to decimeters</a:t>
            </a:r>
          </a:p>
          <a:p>
            <a:pPr lvl="2"/>
            <a:r>
              <a:rPr lang="en-US" dirty="0" smtClean="0"/>
              <a:t>1x10</a:t>
            </a:r>
            <a:r>
              <a:rPr lang="en-US" baseline="30000" dirty="0" smtClean="0"/>
              <a:t>2</a:t>
            </a:r>
            <a:r>
              <a:rPr lang="en-US" dirty="0" smtClean="0"/>
              <a:t> mm = 1 dm</a:t>
            </a:r>
          </a:p>
          <a:p>
            <a:pPr lvl="2"/>
            <a:r>
              <a:rPr lang="en-US" dirty="0" smtClean="0"/>
              <a:t>1x10</a:t>
            </a:r>
            <a:r>
              <a:rPr lang="en-US" baseline="30000" dirty="0" smtClean="0"/>
              <a:t>-3</a:t>
            </a:r>
            <a:r>
              <a:rPr lang="en-US" dirty="0" smtClean="0"/>
              <a:t> m = 1mm  and 1x10</a:t>
            </a:r>
            <a:r>
              <a:rPr lang="en-US" baseline="30000" dirty="0" smtClean="0"/>
              <a:t>-1 </a:t>
            </a:r>
            <a:r>
              <a:rPr lang="en-US" dirty="0" smtClean="0"/>
              <a:t>m = 1 dm</a:t>
            </a:r>
          </a:p>
          <a:p>
            <a:pPr lvl="2">
              <a:buNone/>
            </a:pPr>
            <a:endParaRPr lang="en-US" dirty="0" smtClean="0"/>
          </a:p>
          <a:p>
            <a:pPr lvl="2"/>
            <a:endParaRPr lang="en-US"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Page </a:t>
            </a:r>
            <a:r>
              <a:rPr lang="en-US" dirty="0" smtClean="0"/>
              <a:t>46-9 </a:t>
            </a:r>
            <a:r>
              <a:rPr lang="en-US" dirty="0" smtClean="0"/>
              <a:t># </a:t>
            </a:r>
            <a:r>
              <a:rPr lang="en-US" dirty="0" smtClean="0"/>
              <a:t>1, 17, 59,61,63</a:t>
            </a:r>
            <a:endParaRPr lang="en-US" dirty="0" smtClean="0"/>
          </a:p>
          <a:p>
            <a:pPr>
              <a:buNone/>
            </a:pPr>
            <a:endParaRPr lang="en-US" dirty="0"/>
          </a:p>
        </p:txBody>
      </p:sp>
      <p:sp>
        <p:nvSpPr>
          <p:cNvPr id="4" name="Right Arrow 3"/>
          <p:cNvSpPr/>
          <p:nvPr/>
        </p:nvSpPr>
        <p:spPr>
          <a:xfrm>
            <a:off x="6705600" y="5943600"/>
            <a:ext cx="19050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hlinkClick r:id="rId2" action="ppaction://hlinksldjump"/>
              </a:rPr>
              <a:t>Answers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r>
              <a:rPr lang="en-US" dirty="0" smtClean="0"/>
              <a:t>Page </a:t>
            </a:r>
            <a:r>
              <a:rPr lang="en-US" dirty="0" smtClean="0"/>
              <a:t>46-9 </a:t>
            </a:r>
            <a:r>
              <a:rPr lang="en-US" dirty="0" smtClean="0"/>
              <a:t># </a:t>
            </a:r>
            <a:r>
              <a:rPr lang="en-US" dirty="0" smtClean="0"/>
              <a:t>1, 17, 59,61,63</a:t>
            </a:r>
            <a:endParaRPr lang="en-US" dirty="0" smtClean="0"/>
          </a:p>
          <a:p>
            <a:pPr>
              <a:buNone/>
            </a:pPr>
            <a:endParaRPr lang="en-US" dirty="0"/>
          </a:p>
        </p:txBody>
      </p:sp>
      <p:graphicFrame>
        <p:nvGraphicFramePr>
          <p:cNvPr id="5" name="Object 4"/>
          <p:cNvGraphicFramePr>
            <a:graphicFrameLocks noChangeAspect="1"/>
          </p:cNvGraphicFramePr>
          <p:nvPr/>
        </p:nvGraphicFramePr>
        <p:xfrm>
          <a:off x="4114800" y="3043238"/>
          <a:ext cx="914400" cy="771525"/>
        </p:xfrm>
        <a:graphic>
          <a:graphicData uri="http://schemas.openxmlformats.org/presentationml/2006/ole">
            <p:oleObj spid="_x0000_s90114" name="Acrobat Document" showAsIcon="1" r:id="rId3" imgW="914400" imgH="771480" progId="AcroExch.Document.7">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a:t>
            </a:r>
            <a:endParaRPr lang="en-US" dirty="0"/>
          </a:p>
        </p:txBody>
      </p:sp>
      <p:sp>
        <p:nvSpPr>
          <p:cNvPr id="3" name="Content Placeholder 2"/>
          <p:cNvSpPr>
            <a:spLocks noGrp="1"/>
          </p:cNvSpPr>
          <p:nvPr>
            <p:ph idx="1"/>
          </p:nvPr>
        </p:nvSpPr>
        <p:spPr>
          <a:xfrm>
            <a:off x="228600" y="1219200"/>
            <a:ext cx="8610600" cy="5334000"/>
          </a:xfrm>
        </p:spPr>
        <p:txBody>
          <a:bodyPr>
            <a:normAutofit fontScale="92500" lnSpcReduction="10000"/>
          </a:bodyPr>
          <a:lstStyle/>
          <a:p>
            <a:r>
              <a:rPr lang="en-US" b="1" dirty="0" smtClean="0"/>
              <a:t>Define </a:t>
            </a:r>
            <a:r>
              <a:rPr lang="en-US" b="1" dirty="0" smtClean="0"/>
              <a:t>Density </a:t>
            </a:r>
            <a:endParaRPr lang="en-US" dirty="0" smtClean="0"/>
          </a:p>
          <a:p>
            <a:r>
              <a:rPr lang="en-US" b="1" dirty="0" smtClean="0"/>
              <a:t>Identify the formula and units for density calculations</a:t>
            </a:r>
            <a:endParaRPr lang="en-US" dirty="0" smtClean="0"/>
          </a:p>
          <a:p>
            <a:r>
              <a:rPr lang="en-US" b="1" dirty="0" smtClean="0"/>
              <a:t>Discuss the two different ways to determine the volume of an object in the lab </a:t>
            </a:r>
            <a:endParaRPr lang="en-US" dirty="0" smtClean="0"/>
          </a:p>
          <a:p>
            <a:r>
              <a:rPr lang="en-US" b="1" dirty="0" smtClean="0"/>
              <a:t>Use the formula for density to solve problems when given any two of the following three variables: mass, volume, density</a:t>
            </a:r>
            <a:endParaRPr lang="en-US" dirty="0" smtClean="0"/>
          </a:p>
          <a:p>
            <a:r>
              <a:rPr lang="en-US" b="1" dirty="0" smtClean="0"/>
              <a:t>Recognized the three different temperature scales</a:t>
            </a:r>
          </a:p>
          <a:p>
            <a:r>
              <a:rPr lang="en-US" b="1" dirty="0" smtClean="0"/>
              <a:t>Use formulas to convert among the three temperature scales</a:t>
            </a:r>
            <a:endParaRPr lang="en-US" dirty="0" smtClean="0"/>
          </a:p>
          <a:p>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Density</a:t>
            </a:r>
            <a:endParaRPr lang="en-US" dirty="0"/>
          </a:p>
        </p:txBody>
      </p:sp>
      <p:sp>
        <p:nvSpPr>
          <p:cNvPr id="3" name="Content Placeholder 2"/>
          <p:cNvSpPr>
            <a:spLocks noGrp="1"/>
          </p:cNvSpPr>
          <p:nvPr>
            <p:ph idx="1"/>
          </p:nvPr>
        </p:nvSpPr>
        <p:spPr>
          <a:xfrm>
            <a:off x="304800" y="1066800"/>
            <a:ext cx="8382000" cy="5059363"/>
          </a:xfrm>
        </p:spPr>
        <p:txBody>
          <a:bodyPr>
            <a:noAutofit/>
          </a:bodyPr>
          <a:lstStyle/>
          <a:p>
            <a:r>
              <a:rPr lang="en-US" sz="3600" dirty="0" smtClean="0"/>
              <a:t>What is Density:</a:t>
            </a:r>
          </a:p>
          <a:p>
            <a:pPr lvl="2"/>
            <a:r>
              <a:rPr lang="en-US" sz="2800" dirty="0" smtClean="0"/>
              <a:t>the amount of matter in a given space</a:t>
            </a:r>
          </a:p>
          <a:p>
            <a:pPr lvl="2"/>
            <a:r>
              <a:rPr lang="en-US" sz="2800" dirty="0" smtClean="0"/>
              <a:t>the amount of matter in a given volume</a:t>
            </a:r>
          </a:p>
          <a:p>
            <a:pPr lvl="2"/>
            <a:endParaRPr lang="en-US" sz="2800" dirty="0" smtClean="0"/>
          </a:p>
          <a:p>
            <a:r>
              <a:rPr lang="en-US" sz="3600" dirty="0" smtClean="0"/>
              <a:t>Formula:</a:t>
            </a:r>
          </a:p>
          <a:p>
            <a:pPr lvl="2"/>
            <a:r>
              <a:rPr lang="en-US" sz="2800" dirty="0" smtClean="0"/>
              <a:t>Density = mass ÷ volume</a:t>
            </a:r>
          </a:p>
          <a:p>
            <a:pPr lvl="2">
              <a:buNone/>
            </a:pPr>
            <a:endParaRPr lang="en-US" sz="2800" dirty="0" smtClean="0"/>
          </a:p>
          <a:p>
            <a:r>
              <a:rPr lang="en-US" sz="3600" dirty="0" smtClean="0"/>
              <a:t>Density Units:</a:t>
            </a:r>
          </a:p>
          <a:p>
            <a:pPr lvl="2"/>
            <a:r>
              <a:rPr lang="en-US" sz="2800" dirty="0" smtClean="0"/>
              <a:t>g/</a:t>
            </a:r>
            <a:r>
              <a:rPr lang="en-US" sz="2800" dirty="0" err="1" smtClean="0"/>
              <a:t>mL</a:t>
            </a:r>
            <a:endParaRPr lang="en-US" sz="2800" dirty="0" smtClean="0"/>
          </a:p>
          <a:p>
            <a:pPr lvl="2"/>
            <a:r>
              <a:rPr lang="en-US" sz="2800" dirty="0" smtClean="0"/>
              <a:t>g/cm</a:t>
            </a:r>
            <a:r>
              <a:rPr lang="en-US" sz="2800" baseline="30000" dirty="0" smtClean="0"/>
              <a:t>3</a:t>
            </a:r>
            <a:r>
              <a:rPr lang="en-US" sz="2800" dirty="0" smtClean="0"/>
              <a:t> </a:t>
            </a:r>
          </a:p>
          <a:p>
            <a:endParaRPr lang="en-US" sz="36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Measuring volume for Density calculations</a:t>
            </a:r>
            <a:endParaRPr lang="en-US" dirty="0"/>
          </a:p>
        </p:txBody>
      </p:sp>
      <p:sp>
        <p:nvSpPr>
          <p:cNvPr id="3" name="Content Placeholder 2"/>
          <p:cNvSpPr>
            <a:spLocks noGrp="1"/>
          </p:cNvSpPr>
          <p:nvPr>
            <p:ph idx="1"/>
          </p:nvPr>
        </p:nvSpPr>
        <p:spPr>
          <a:xfrm>
            <a:off x="304800" y="1371600"/>
            <a:ext cx="8686800" cy="5486400"/>
          </a:xfrm>
        </p:spPr>
        <p:txBody>
          <a:bodyPr>
            <a:normAutofit lnSpcReduction="10000"/>
          </a:bodyPr>
          <a:lstStyle/>
          <a:p>
            <a:r>
              <a:rPr lang="en-US" sz="3600" dirty="0" smtClean="0"/>
              <a:t>Water Displacement:</a:t>
            </a:r>
          </a:p>
          <a:p>
            <a:pPr lvl="2"/>
            <a:r>
              <a:rPr lang="en-US" sz="2800" dirty="0" smtClean="0"/>
              <a:t>method for measuring the volume of irregular objects</a:t>
            </a:r>
          </a:p>
          <a:p>
            <a:pPr lvl="2"/>
            <a:r>
              <a:rPr lang="en-US" sz="2800" dirty="0" smtClean="0"/>
              <a:t>Submerge object in graduated container with known amount of liquid, determine amount of liquid displaced by the object.</a:t>
            </a:r>
          </a:p>
          <a:p>
            <a:pPr lvl="2">
              <a:buNone/>
            </a:pPr>
            <a:endParaRPr lang="en-US" sz="2800" dirty="0" smtClean="0"/>
          </a:p>
          <a:p>
            <a:r>
              <a:rPr lang="en-US" sz="3600" dirty="0" smtClean="0"/>
              <a:t>Linear Measurement:</a:t>
            </a:r>
          </a:p>
          <a:p>
            <a:pPr lvl="2"/>
            <a:r>
              <a:rPr lang="en-US" sz="2800" dirty="0" smtClean="0"/>
              <a:t>method for measuring regular geometric objects</a:t>
            </a:r>
          </a:p>
          <a:p>
            <a:pPr lvl="2"/>
            <a:r>
              <a:rPr lang="en-US" sz="2800" dirty="0" smtClean="0"/>
              <a:t>Use ruler, meter stick, etc to determine dimensions of the object, a geometric formula is needed (</a:t>
            </a:r>
            <a:r>
              <a:rPr lang="en-US" sz="2800" dirty="0" err="1" smtClean="0"/>
              <a:t>LxWxH</a:t>
            </a:r>
            <a:r>
              <a:rPr lang="en-US" sz="2800" dirty="0" smtClean="0"/>
              <a:t>)</a:t>
            </a:r>
          </a:p>
          <a:p>
            <a:endParaRPr lang="en-US" dirty="0" smtClean="0"/>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nsity formulas.bmp"/>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Really Interesting and Important</a:t>
            </a:r>
            <a:endParaRPr lang="en-US" dirty="0"/>
          </a:p>
        </p:txBody>
      </p:sp>
      <p:sp>
        <p:nvSpPr>
          <p:cNvPr id="3" name="Content Placeholder 2"/>
          <p:cNvSpPr>
            <a:spLocks noGrp="1"/>
          </p:cNvSpPr>
          <p:nvPr>
            <p:ph idx="1"/>
          </p:nvPr>
        </p:nvSpPr>
        <p:spPr/>
        <p:txBody>
          <a:bodyPr>
            <a:normAutofit/>
          </a:bodyPr>
          <a:lstStyle/>
          <a:p>
            <a:pPr algn="ctr">
              <a:buNone/>
            </a:pPr>
            <a:r>
              <a:rPr lang="en-US" sz="9600" dirty="0" smtClean="0"/>
              <a:t>1 </a:t>
            </a:r>
            <a:r>
              <a:rPr lang="en-US" sz="9600" dirty="0" err="1" smtClean="0"/>
              <a:t>mL</a:t>
            </a:r>
            <a:r>
              <a:rPr lang="en-US" sz="9600" dirty="0" smtClean="0"/>
              <a:t> = 1 cm</a:t>
            </a:r>
            <a:r>
              <a:rPr lang="en-US" sz="9600" baseline="30000" dirty="0" smtClean="0"/>
              <a:t>3</a:t>
            </a:r>
            <a:r>
              <a:rPr lang="en-US" sz="9600" dirty="0" smtClean="0"/>
              <a:t> </a:t>
            </a:r>
          </a:p>
          <a:p>
            <a:pPr>
              <a:buNone/>
            </a:pPr>
            <a:endParaRPr lang="en-US" sz="9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study Matter?</a:t>
            </a:r>
            <a:endParaRPr lang="en-US" dirty="0"/>
          </a:p>
        </p:txBody>
      </p:sp>
      <p:sp>
        <p:nvSpPr>
          <p:cNvPr id="3" name="Content Placeholder 2"/>
          <p:cNvSpPr>
            <a:spLocks noGrp="1"/>
          </p:cNvSpPr>
          <p:nvPr>
            <p:ph idx="1"/>
          </p:nvPr>
        </p:nvSpPr>
        <p:spPr/>
        <p:txBody>
          <a:bodyPr/>
          <a:lstStyle/>
          <a:p>
            <a:r>
              <a:rPr lang="en-US" sz="4000" dirty="0" smtClean="0"/>
              <a:t>Scientific Method</a:t>
            </a:r>
          </a:p>
          <a:p>
            <a:pPr lvl="4"/>
            <a:r>
              <a:rPr lang="en-US" sz="2800" dirty="0" smtClean="0"/>
              <a:t>Process for scientific inquiry</a:t>
            </a:r>
          </a:p>
          <a:p>
            <a:pPr lvl="4"/>
            <a:r>
              <a:rPr lang="en-US" sz="2800" dirty="0" smtClean="0"/>
              <a:t>It is an Iterative process</a:t>
            </a:r>
          </a:p>
          <a:p>
            <a:pPr lvl="4"/>
            <a:endParaRPr lang="en-US" sz="2800" dirty="0"/>
          </a:p>
          <a:p>
            <a:r>
              <a:rPr lang="en-US" sz="4000" dirty="0" smtClean="0"/>
              <a:t>Iterative Process</a:t>
            </a:r>
          </a:p>
          <a:p>
            <a:pPr lvl="4"/>
            <a:r>
              <a:rPr lang="en-US" sz="2800" dirty="0"/>
              <a:t>a process </a:t>
            </a:r>
            <a:r>
              <a:rPr lang="en-US" sz="2800" dirty="0" smtClean="0"/>
              <a:t>that may involve </a:t>
            </a:r>
            <a:r>
              <a:rPr lang="en-US" sz="2800" dirty="0"/>
              <a:t>backing up and or repeating to complete the entire process successfully</a:t>
            </a:r>
          </a:p>
          <a:p>
            <a:pPr lvl="4">
              <a:buNone/>
            </a:pPr>
            <a:endParaRPr 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Calculations using Density</a:t>
            </a:r>
            <a:endParaRPr lang="en-US" dirty="0"/>
          </a:p>
        </p:txBody>
      </p:sp>
      <p:sp>
        <p:nvSpPr>
          <p:cNvPr id="3" name="Content Placeholder 2"/>
          <p:cNvSpPr>
            <a:spLocks noGrp="1"/>
          </p:cNvSpPr>
          <p:nvPr>
            <p:ph idx="1"/>
          </p:nvPr>
        </p:nvSpPr>
        <p:spPr/>
        <p:txBody>
          <a:bodyPr/>
          <a:lstStyle/>
          <a:p>
            <a:r>
              <a:rPr lang="en-US" dirty="0" smtClean="0"/>
              <a:t>Mass and Volume		23.50 </a:t>
            </a:r>
            <a:r>
              <a:rPr lang="en-US" dirty="0" err="1" smtClean="0"/>
              <a:t>mL</a:t>
            </a:r>
            <a:r>
              <a:rPr lang="en-US" dirty="0" smtClean="0"/>
              <a:t> , 35.062 g</a:t>
            </a:r>
          </a:p>
          <a:p>
            <a:endParaRPr lang="en-US" dirty="0" smtClean="0"/>
          </a:p>
          <a:p>
            <a:endParaRPr lang="en-US" dirty="0" smtClean="0"/>
          </a:p>
          <a:p>
            <a:r>
              <a:rPr lang="en-US" dirty="0" smtClean="0"/>
              <a:t>Mass and Density		13.6 g/</a:t>
            </a:r>
            <a:r>
              <a:rPr lang="en-US" dirty="0" err="1" smtClean="0"/>
              <a:t>mL</a:t>
            </a:r>
            <a:r>
              <a:rPr lang="en-US" dirty="0" smtClean="0"/>
              <a:t> , 225 g </a:t>
            </a:r>
          </a:p>
          <a:p>
            <a:endParaRPr lang="en-US" dirty="0" smtClean="0"/>
          </a:p>
          <a:p>
            <a:endParaRPr lang="en-US" dirty="0" smtClean="0"/>
          </a:p>
          <a:p>
            <a:r>
              <a:rPr lang="en-US" dirty="0" smtClean="0"/>
              <a:t>Density and Volume		0.880 g/</a:t>
            </a:r>
            <a:r>
              <a:rPr lang="en-US" dirty="0" err="1" smtClean="0"/>
              <a:t>mL</a:t>
            </a:r>
            <a:r>
              <a:rPr lang="en-US" dirty="0" smtClean="0"/>
              <a:t> , 35 </a:t>
            </a:r>
            <a:r>
              <a:rPr lang="en-US" dirty="0" err="1" smtClean="0"/>
              <a:t>mL</a:t>
            </a:r>
            <a:endParaRPr lang="en-US" dirty="0" smtClean="0"/>
          </a:p>
          <a:p>
            <a:endParaRPr lang="en-US" dirty="0" smtClean="0"/>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Density Worksheet 1-10 all</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Temperature Conversion</a:t>
            </a:r>
            <a:endParaRPr lang="en-US" dirty="0"/>
          </a:p>
        </p:txBody>
      </p:sp>
      <p:sp>
        <p:nvSpPr>
          <p:cNvPr id="3" name="Content Placeholder 2"/>
          <p:cNvSpPr>
            <a:spLocks noGrp="1"/>
          </p:cNvSpPr>
          <p:nvPr>
            <p:ph idx="1"/>
          </p:nvPr>
        </p:nvSpPr>
        <p:spPr/>
        <p:txBody>
          <a:bodyPr/>
          <a:lstStyle/>
          <a:p>
            <a:r>
              <a:rPr lang="en-US" dirty="0" smtClean="0"/>
              <a:t>There are 3 Temperature Scales</a:t>
            </a:r>
          </a:p>
          <a:p>
            <a:pPr lvl="2"/>
            <a:r>
              <a:rPr lang="en-US" sz="3600" dirty="0" smtClean="0"/>
              <a:t>Fahrenheit</a:t>
            </a:r>
          </a:p>
          <a:p>
            <a:pPr lvl="2"/>
            <a:r>
              <a:rPr lang="en-US" sz="3600" dirty="0" smtClean="0"/>
              <a:t>Celsius</a:t>
            </a:r>
          </a:p>
          <a:p>
            <a:pPr lvl="2"/>
            <a:r>
              <a:rPr lang="en-US" sz="3600" dirty="0" smtClean="0"/>
              <a:t>Kelvin</a:t>
            </a:r>
          </a:p>
          <a:p>
            <a:pPr>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mp conversions.bmp"/>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Objectives:</a:t>
            </a:r>
            <a:endParaRPr lang="en-US" dirty="0"/>
          </a:p>
        </p:txBody>
      </p:sp>
      <p:sp>
        <p:nvSpPr>
          <p:cNvPr id="3" name="Content Placeholder 2"/>
          <p:cNvSpPr>
            <a:spLocks noGrp="1"/>
          </p:cNvSpPr>
          <p:nvPr>
            <p:ph idx="1"/>
          </p:nvPr>
        </p:nvSpPr>
        <p:spPr/>
        <p:txBody>
          <a:bodyPr/>
          <a:lstStyle/>
          <a:p>
            <a:r>
              <a:rPr lang="en-US" b="1" dirty="0" smtClean="0"/>
              <a:t>Define Specific Gravity</a:t>
            </a:r>
            <a:endParaRPr lang="en-US" dirty="0" smtClean="0"/>
          </a:p>
          <a:p>
            <a:r>
              <a:rPr lang="en-US" b="1" dirty="0" smtClean="0"/>
              <a:t>Explain why specific gravity does not have units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Specific Gravity</a:t>
            </a:r>
            <a:endParaRPr lang="en-US" dirty="0"/>
          </a:p>
        </p:txBody>
      </p:sp>
      <p:sp>
        <p:nvSpPr>
          <p:cNvPr id="3" name="Content Placeholder 2"/>
          <p:cNvSpPr>
            <a:spLocks noGrp="1"/>
          </p:cNvSpPr>
          <p:nvPr>
            <p:ph idx="1"/>
          </p:nvPr>
        </p:nvSpPr>
        <p:spPr/>
        <p:txBody>
          <a:bodyPr/>
          <a:lstStyle/>
          <a:p>
            <a:r>
              <a:rPr lang="en-US" dirty="0" smtClean="0"/>
              <a:t>What is Specific Gravity??</a:t>
            </a:r>
          </a:p>
          <a:p>
            <a:pPr lvl="2"/>
            <a:r>
              <a:rPr lang="en-US" dirty="0" smtClean="0"/>
              <a:t>A ratio that compares the density of a given liquid to the density of water.</a:t>
            </a:r>
          </a:p>
          <a:p>
            <a:endParaRPr lang="en-US" dirty="0" smtClean="0"/>
          </a:p>
          <a:p>
            <a:r>
              <a:rPr lang="en-US" dirty="0" smtClean="0"/>
              <a:t>Why no Units??</a:t>
            </a:r>
          </a:p>
          <a:p>
            <a:pPr lvl="2"/>
            <a:r>
              <a:rPr lang="en-US" dirty="0" smtClean="0"/>
              <a:t>Specific gravity does not have units because it is a ratio of same type units and therefore the units cancel.</a:t>
            </a:r>
          </a:p>
          <a:p>
            <a:pPr lvl="2">
              <a:buNone/>
            </a:pP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Objectives:</a:t>
            </a:r>
            <a:endParaRPr lang="en-US" dirty="0"/>
          </a:p>
        </p:txBody>
      </p:sp>
      <p:sp>
        <p:nvSpPr>
          <p:cNvPr id="3" name="Content Placeholder 2"/>
          <p:cNvSpPr>
            <a:spLocks noGrp="1"/>
          </p:cNvSpPr>
          <p:nvPr>
            <p:ph idx="1"/>
          </p:nvPr>
        </p:nvSpPr>
        <p:spPr/>
        <p:txBody>
          <a:bodyPr/>
          <a:lstStyle/>
          <a:p>
            <a:r>
              <a:rPr lang="en-US" b="1" dirty="0" smtClean="0"/>
              <a:t>Define Significant Figures</a:t>
            </a:r>
          </a:p>
          <a:p>
            <a:r>
              <a:rPr lang="en-US" b="1" dirty="0" smtClean="0"/>
              <a:t>Use significant figures to express uncertainty in measurements</a:t>
            </a:r>
          </a:p>
          <a:p>
            <a:r>
              <a:rPr lang="en-US" b="1" dirty="0" smtClean="0"/>
              <a:t>Use significant figures to round calculated answers</a:t>
            </a:r>
          </a:p>
          <a:p>
            <a:endParaRPr lang="en-US" dirty="0" smtClean="0"/>
          </a:p>
          <a:p>
            <a:pPr lvl="1">
              <a:buNone/>
            </a:pPr>
            <a:r>
              <a:rPr lang="en-US" b="1" dirty="0" smtClean="0"/>
              <a:t>**Please note: the terms Significant Figures and Significant Digits are interchangeable!!</a:t>
            </a:r>
          </a:p>
          <a:p>
            <a:pPr lvl="1"/>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Uncertainty in Measurement</a:t>
            </a:r>
            <a:endParaRPr lang="en-US" dirty="0"/>
          </a:p>
        </p:txBody>
      </p:sp>
      <p:sp>
        <p:nvSpPr>
          <p:cNvPr id="3" name="Content Placeholder 2"/>
          <p:cNvSpPr>
            <a:spLocks noGrp="1"/>
          </p:cNvSpPr>
          <p:nvPr>
            <p:ph idx="1"/>
          </p:nvPr>
        </p:nvSpPr>
        <p:spPr/>
        <p:txBody>
          <a:bodyPr/>
          <a:lstStyle/>
          <a:p>
            <a:r>
              <a:rPr lang="en-US" dirty="0" smtClean="0"/>
              <a:t>Significant Figures:</a:t>
            </a:r>
          </a:p>
          <a:p>
            <a:pPr lvl="2"/>
            <a:r>
              <a:rPr lang="en-US" sz="2800" dirty="0" smtClean="0"/>
              <a:t>The recorded numbers of a measurement, all certain numbers plus the first estimated number.</a:t>
            </a:r>
          </a:p>
          <a:p>
            <a:pPr lvl="2"/>
            <a:endParaRPr lang="en-US" sz="2800" dirty="0" smtClean="0"/>
          </a:p>
          <a:p>
            <a:pPr lvl="2"/>
            <a:r>
              <a:rPr lang="en-US" sz="2800" dirty="0" smtClean="0"/>
              <a:t>Indicate the level of certainty of an answer. </a:t>
            </a:r>
          </a:p>
          <a:p>
            <a:pPr lvl="2"/>
            <a:endParaRPr lang="en-US" dirty="0" smtClean="0"/>
          </a:p>
          <a:p>
            <a:r>
              <a:rPr lang="en-US" dirty="0" smtClean="0"/>
              <a:t>Significant Figure Rules:   </a:t>
            </a:r>
          </a:p>
          <a:p>
            <a:pPr>
              <a:buNone/>
            </a:pPr>
            <a:endParaRPr lang="en-US" dirty="0"/>
          </a:p>
        </p:txBody>
      </p:sp>
      <p:graphicFrame>
        <p:nvGraphicFramePr>
          <p:cNvPr id="4" name="Object 3"/>
          <p:cNvGraphicFramePr>
            <a:graphicFrameLocks noChangeAspect="1"/>
          </p:cNvGraphicFramePr>
          <p:nvPr/>
        </p:nvGraphicFramePr>
        <p:xfrm>
          <a:off x="5257800" y="5410200"/>
          <a:ext cx="1524000" cy="1285875"/>
        </p:xfrm>
        <a:graphic>
          <a:graphicData uri="http://schemas.openxmlformats.org/presentationml/2006/ole">
            <p:oleObj spid="_x0000_s89090" name="Acrobat Document" showAsIcon="1" r:id="rId3" imgW="914400" imgH="771480" progId="AcroExch.Document.7">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Follow the rules:</a:t>
            </a:r>
            <a:endParaRPr lang="en-US" dirty="0"/>
          </a:p>
        </p:txBody>
      </p:sp>
      <p:sp>
        <p:nvSpPr>
          <p:cNvPr id="3" name="Content Placeholder 2"/>
          <p:cNvSpPr>
            <a:spLocks noGrp="1"/>
          </p:cNvSpPr>
          <p:nvPr>
            <p:ph idx="1"/>
          </p:nvPr>
        </p:nvSpPr>
        <p:spPr>
          <a:xfrm>
            <a:off x="457200" y="1143000"/>
            <a:ext cx="8229600" cy="4983163"/>
          </a:xfrm>
        </p:spPr>
        <p:txBody>
          <a:bodyPr>
            <a:normAutofit lnSpcReduction="10000"/>
          </a:bodyPr>
          <a:lstStyle/>
          <a:p>
            <a:r>
              <a:rPr lang="en-US" b="1" dirty="0" smtClean="0"/>
              <a:t>How many significant digits?</a:t>
            </a:r>
          </a:p>
          <a:p>
            <a:pPr algn="ctr">
              <a:buNone/>
            </a:pPr>
            <a:r>
              <a:rPr lang="en-US" b="1" dirty="0" smtClean="0"/>
              <a:t>42.093 		 0.00345			 9.0000</a:t>
            </a:r>
          </a:p>
          <a:p>
            <a:pPr>
              <a:buNone/>
            </a:pPr>
            <a:r>
              <a:rPr lang="en-US" b="1" dirty="0" smtClean="0"/>
              <a:t>	 5 sig figs	  3 sig figs			5 sig figs</a:t>
            </a:r>
          </a:p>
          <a:p>
            <a:pPr>
              <a:buNone/>
            </a:pPr>
            <a:endParaRPr lang="en-US" b="1" dirty="0" smtClean="0"/>
          </a:p>
          <a:p>
            <a:pPr>
              <a:buNone/>
            </a:pPr>
            <a:r>
              <a:rPr lang="en-US" b="1" dirty="0" smtClean="0"/>
              <a:t>1000			 9.00045			 1.0089</a:t>
            </a:r>
          </a:p>
          <a:p>
            <a:pPr>
              <a:buNone/>
            </a:pPr>
            <a:r>
              <a:rPr lang="en-US" b="1" dirty="0" smtClean="0"/>
              <a:t>1 sig fig                    6 sig figs			 5 sig figs</a:t>
            </a:r>
          </a:p>
          <a:p>
            <a:pPr>
              <a:buNone/>
            </a:pPr>
            <a:endParaRPr lang="en-US" b="1" dirty="0" smtClean="0"/>
          </a:p>
          <a:p>
            <a:pPr>
              <a:buNone/>
            </a:pPr>
            <a:r>
              <a:rPr lang="en-US" b="1" dirty="0" smtClean="0"/>
              <a:t>1000.0		 0.0009008	    0.00890000</a:t>
            </a:r>
            <a:endParaRPr lang="en-US" dirty="0" smtClean="0"/>
          </a:p>
          <a:p>
            <a:pPr>
              <a:buNone/>
            </a:pPr>
            <a:r>
              <a:rPr lang="en-US" b="1" dirty="0" smtClean="0"/>
              <a:t>5 sig figs		    4 sig figs	                 6 sig figs</a:t>
            </a:r>
          </a:p>
          <a:p>
            <a:pPr>
              <a:buNone/>
            </a:pPr>
            <a:endParaRPr lang="en-US" b="1" dirty="0" smtClean="0"/>
          </a:p>
          <a:p>
            <a:pPr>
              <a:buNone/>
            </a:pPr>
            <a:endParaRPr lang="en-US" b="1" dirty="0" smtClean="0"/>
          </a:p>
          <a:p>
            <a:pPr>
              <a:buNone/>
            </a:pPr>
            <a:endParaRPr lang="en-US" b="1" dirty="0" smtClean="0"/>
          </a:p>
          <a:p>
            <a:pPr>
              <a:buNone/>
            </a:pPr>
            <a:endParaRPr lang="en-US" b="1"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ig figs practice.bmp"/>
          <p:cNvPicPr>
            <a:picLocks noGrp="1" noChangeAspect="1"/>
          </p:cNvPicPr>
          <p:nvPr>
            <p:ph idx="4294967295"/>
          </p:nvPr>
        </p:nvPicPr>
        <p:blipFill>
          <a:blip r:embed="rId2" cstate="print"/>
          <a:stretch>
            <a:fillRect/>
          </a:stretch>
        </p:blipFill>
        <p:spPr>
          <a:xfrm>
            <a:off x="0" y="0"/>
            <a:ext cx="9190038" cy="6891338"/>
          </a:xfrm>
        </p:spPr>
      </p:pic>
      <p:sp>
        <p:nvSpPr>
          <p:cNvPr id="5" name="Rounded Rectangle 4"/>
          <p:cNvSpPr/>
          <p:nvPr/>
        </p:nvSpPr>
        <p:spPr>
          <a:xfrm>
            <a:off x="762000" y="29718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971800" y="29718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876800" y="29718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7010400" y="29718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33400" y="51054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67000" y="51054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4800600" y="51054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7010400" y="50292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6"/>
                                        </p:tgtEl>
                                        <p:attrNameLst>
                                          <p:attrName>ppt_x</p:attrName>
                                        </p:attrNameLst>
                                      </p:cBhvr>
                                      <p:tavLst>
                                        <p:tav tm="0">
                                          <p:val>
                                            <p:strVal val="ppt_x"/>
                                          </p:val>
                                        </p:tav>
                                        <p:tav tm="100000">
                                          <p:val>
                                            <p:strVal val="ppt_x"/>
                                          </p:val>
                                        </p:tav>
                                      </p:tavLst>
                                    </p:anim>
                                    <p:anim calcmode="lin" valueType="num">
                                      <p:cBhvr additive="base">
                                        <p:cTn id="13" dur="500"/>
                                        <p:tgtEl>
                                          <p:spTgt spid="6"/>
                                        </p:tgtEl>
                                        <p:attrNameLst>
                                          <p:attrName>ppt_y</p:attrName>
                                        </p:attrNameLst>
                                      </p:cBhvr>
                                      <p:tavLst>
                                        <p:tav tm="0">
                                          <p:val>
                                            <p:strVal val="ppt_y"/>
                                          </p:val>
                                        </p:tav>
                                        <p:tav tm="100000">
                                          <p:val>
                                            <p:strVal val="1+ppt_h/2"/>
                                          </p:val>
                                        </p:tav>
                                      </p:tavLst>
                                    </p:anim>
                                    <p:set>
                                      <p:cBhvr>
                                        <p:cTn id="14" dur="1" fill="hold">
                                          <p:stCondLst>
                                            <p:cond delay="499"/>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7"/>
                                        </p:tgtEl>
                                        <p:attrNameLst>
                                          <p:attrName>ppt_x</p:attrName>
                                        </p:attrNameLst>
                                      </p:cBhvr>
                                      <p:tavLst>
                                        <p:tav tm="0">
                                          <p:val>
                                            <p:strVal val="ppt_x"/>
                                          </p:val>
                                        </p:tav>
                                        <p:tav tm="100000">
                                          <p:val>
                                            <p:strVal val="ppt_x"/>
                                          </p:val>
                                        </p:tav>
                                      </p:tavLst>
                                    </p:anim>
                                    <p:anim calcmode="lin" valueType="num">
                                      <p:cBhvr additive="base">
                                        <p:cTn id="19" dur="500"/>
                                        <p:tgtEl>
                                          <p:spTgt spid="7"/>
                                        </p:tgtEl>
                                        <p:attrNameLst>
                                          <p:attrName>ppt_y</p:attrName>
                                        </p:attrNameLst>
                                      </p:cBhvr>
                                      <p:tavLst>
                                        <p:tav tm="0">
                                          <p:val>
                                            <p:strVal val="ppt_y"/>
                                          </p:val>
                                        </p:tav>
                                        <p:tav tm="100000">
                                          <p:val>
                                            <p:strVal val="1+ppt_h/2"/>
                                          </p:val>
                                        </p:tav>
                                      </p:tavLst>
                                    </p:anim>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0" nodeType="clickEffect">
                                  <p:stCondLst>
                                    <p:cond delay="0"/>
                                  </p:stCondLst>
                                  <p:childTnLst>
                                    <p:anim calcmode="lin" valueType="num">
                                      <p:cBhvr additive="base">
                                        <p:cTn id="24" dur="500"/>
                                        <p:tgtEl>
                                          <p:spTgt spid="8"/>
                                        </p:tgtEl>
                                        <p:attrNameLst>
                                          <p:attrName>ppt_x</p:attrName>
                                        </p:attrNameLst>
                                      </p:cBhvr>
                                      <p:tavLst>
                                        <p:tav tm="0">
                                          <p:val>
                                            <p:strVal val="ppt_x"/>
                                          </p:val>
                                        </p:tav>
                                        <p:tav tm="100000">
                                          <p:val>
                                            <p:strVal val="ppt_x"/>
                                          </p:val>
                                        </p:tav>
                                      </p:tavLst>
                                    </p:anim>
                                    <p:anim calcmode="lin" valueType="num">
                                      <p:cBhvr additive="base">
                                        <p:cTn id="25" dur="500"/>
                                        <p:tgtEl>
                                          <p:spTgt spid="8"/>
                                        </p:tgtEl>
                                        <p:attrNameLst>
                                          <p:attrName>ppt_y</p:attrName>
                                        </p:attrNameLst>
                                      </p:cBhvr>
                                      <p:tavLst>
                                        <p:tav tm="0">
                                          <p:val>
                                            <p:strVal val="ppt_y"/>
                                          </p:val>
                                        </p:tav>
                                        <p:tav tm="100000">
                                          <p:val>
                                            <p:strVal val="1+ppt_h/2"/>
                                          </p:val>
                                        </p:tav>
                                      </p:tavLst>
                                    </p:anim>
                                    <p:set>
                                      <p:cBhvr>
                                        <p:cTn id="26" dur="1" fill="hold">
                                          <p:stCondLst>
                                            <p:cond delay="499"/>
                                          </p:stCondLst>
                                        </p:cTn>
                                        <p:tgtEl>
                                          <p:spTgt spid="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grpId="0" nodeType="clickEffect">
                                  <p:stCondLst>
                                    <p:cond delay="0"/>
                                  </p:stCondLst>
                                  <p:childTnLst>
                                    <p:anim calcmode="lin" valueType="num">
                                      <p:cBhvr additive="base">
                                        <p:cTn id="30" dur="500"/>
                                        <p:tgtEl>
                                          <p:spTgt spid="9"/>
                                        </p:tgtEl>
                                        <p:attrNameLst>
                                          <p:attrName>ppt_x</p:attrName>
                                        </p:attrNameLst>
                                      </p:cBhvr>
                                      <p:tavLst>
                                        <p:tav tm="0">
                                          <p:val>
                                            <p:strVal val="ppt_x"/>
                                          </p:val>
                                        </p:tav>
                                        <p:tav tm="100000">
                                          <p:val>
                                            <p:strVal val="ppt_x"/>
                                          </p:val>
                                        </p:tav>
                                      </p:tavLst>
                                    </p:anim>
                                    <p:anim calcmode="lin" valueType="num">
                                      <p:cBhvr additive="base">
                                        <p:cTn id="31" dur="500"/>
                                        <p:tgtEl>
                                          <p:spTgt spid="9"/>
                                        </p:tgtEl>
                                        <p:attrNameLst>
                                          <p:attrName>ppt_y</p:attrName>
                                        </p:attrNameLst>
                                      </p:cBhvr>
                                      <p:tavLst>
                                        <p:tav tm="0">
                                          <p:val>
                                            <p:strVal val="ppt_y"/>
                                          </p:val>
                                        </p:tav>
                                        <p:tav tm="100000">
                                          <p:val>
                                            <p:strVal val="1+ppt_h/2"/>
                                          </p:val>
                                        </p:tav>
                                      </p:tavLst>
                                    </p:anim>
                                    <p:set>
                                      <p:cBhvr>
                                        <p:cTn id="32" dur="1" fill="hold">
                                          <p:stCondLst>
                                            <p:cond delay="4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0" nodeType="clickEffect">
                                  <p:stCondLst>
                                    <p:cond delay="0"/>
                                  </p:stCondLst>
                                  <p:childTnLst>
                                    <p:anim calcmode="lin" valueType="num">
                                      <p:cBhvr additive="base">
                                        <p:cTn id="36" dur="500"/>
                                        <p:tgtEl>
                                          <p:spTgt spid="10"/>
                                        </p:tgtEl>
                                        <p:attrNameLst>
                                          <p:attrName>ppt_x</p:attrName>
                                        </p:attrNameLst>
                                      </p:cBhvr>
                                      <p:tavLst>
                                        <p:tav tm="0">
                                          <p:val>
                                            <p:strVal val="ppt_x"/>
                                          </p:val>
                                        </p:tav>
                                        <p:tav tm="100000">
                                          <p:val>
                                            <p:strVal val="ppt_x"/>
                                          </p:val>
                                        </p:tav>
                                      </p:tavLst>
                                    </p:anim>
                                    <p:anim calcmode="lin" valueType="num">
                                      <p:cBhvr additive="base">
                                        <p:cTn id="37" dur="500"/>
                                        <p:tgtEl>
                                          <p:spTgt spid="10"/>
                                        </p:tgtEl>
                                        <p:attrNameLst>
                                          <p:attrName>ppt_y</p:attrName>
                                        </p:attrNameLst>
                                      </p:cBhvr>
                                      <p:tavLst>
                                        <p:tav tm="0">
                                          <p:val>
                                            <p:strVal val="ppt_y"/>
                                          </p:val>
                                        </p:tav>
                                        <p:tav tm="100000">
                                          <p:val>
                                            <p:strVal val="1+ppt_h/2"/>
                                          </p:val>
                                        </p:tav>
                                      </p:tavLst>
                                    </p:anim>
                                    <p:set>
                                      <p:cBhvr>
                                        <p:cTn id="38" dur="1" fill="hold">
                                          <p:stCondLst>
                                            <p:cond delay="499"/>
                                          </p:stCondLst>
                                        </p:cTn>
                                        <p:tgtEl>
                                          <p:spTgt spid="1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grpId="0" nodeType="clickEffect">
                                  <p:stCondLst>
                                    <p:cond delay="0"/>
                                  </p:stCondLst>
                                  <p:childTnLst>
                                    <p:anim calcmode="lin" valueType="num">
                                      <p:cBhvr additive="base">
                                        <p:cTn id="42" dur="500"/>
                                        <p:tgtEl>
                                          <p:spTgt spid="11"/>
                                        </p:tgtEl>
                                        <p:attrNameLst>
                                          <p:attrName>ppt_x</p:attrName>
                                        </p:attrNameLst>
                                      </p:cBhvr>
                                      <p:tavLst>
                                        <p:tav tm="0">
                                          <p:val>
                                            <p:strVal val="ppt_x"/>
                                          </p:val>
                                        </p:tav>
                                        <p:tav tm="100000">
                                          <p:val>
                                            <p:strVal val="ppt_x"/>
                                          </p:val>
                                        </p:tav>
                                      </p:tavLst>
                                    </p:anim>
                                    <p:anim calcmode="lin" valueType="num">
                                      <p:cBhvr additive="base">
                                        <p:cTn id="43" dur="500"/>
                                        <p:tgtEl>
                                          <p:spTgt spid="11"/>
                                        </p:tgtEl>
                                        <p:attrNameLst>
                                          <p:attrName>ppt_y</p:attrName>
                                        </p:attrNameLst>
                                      </p:cBhvr>
                                      <p:tavLst>
                                        <p:tav tm="0">
                                          <p:val>
                                            <p:strVal val="ppt_y"/>
                                          </p:val>
                                        </p:tav>
                                        <p:tav tm="100000">
                                          <p:val>
                                            <p:strVal val="1+ppt_h/2"/>
                                          </p:val>
                                        </p:tav>
                                      </p:tavLst>
                                    </p:anim>
                                    <p:set>
                                      <p:cBhvr>
                                        <p:cTn id="44" dur="1" fill="hold">
                                          <p:stCondLst>
                                            <p:cond delay="499"/>
                                          </p:stCondLst>
                                        </p:cTn>
                                        <p:tgtEl>
                                          <p:spTgt spid="11"/>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0" nodeType="clickEffect">
                                  <p:stCondLst>
                                    <p:cond delay="0"/>
                                  </p:stCondLst>
                                  <p:childTnLst>
                                    <p:anim calcmode="lin" valueType="num">
                                      <p:cBhvr additive="base">
                                        <p:cTn id="48" dur="500"/>
                                        <p:tgtEl>
                                          <p:spTgt spid="12"/>
                                        </p:tgtEl>
                                        <p:attrNameLst>
                                          <p:attrName>ppt_x</p:attrName>
                                        </p:attrNameLst>
                                      </p:cBhvr>
                                      <p:tavLst>
                                        <p:tav tm="0">
                                          <p:val>
                                            <p:strVal val="ppt_x"/>
                                          </p:val>
                                        </p:tav>
                                        <p:tav tm="100000">
                                          <p:val>
                                            <p:strVal val="ppt_x"/>
                                          </p:val>
                                        </p:tav>
                                      </p:tavLst>
                                    </p:anim>
                                    <p:anim calcmode="lin" valueType="num">
                                      <p:cBhvr additive="base">
                                        <p:cTn id="49" dur="500"/>
                                        <p:tgtEl>
                                          <p:spTgt spid="12"/>
                                        </p:tgtEl>
                                        <p:attrNameLst>
                                          <p:attrName>ppt_y</p:attrName>
                                        </p:attrNameLst>
                                      </p:cBhvr>
                                      <p:tavLst>
                                        <p:tav tm="0">
                                          <p:val>
                                            <p:strVal val="ppt_y"/>
                                          </p:val>
                                        </p:tav>
                                        <p:tav tm="100000">
                                          <p:val>
                                            <p:strVal val="1+ppt_h/2"/>
                                          </p:val>
                                        </p:tav>
                                      </p:tavLst>
                                    </p:anim>
                                    <p:set>
                                      <p:cBhvr>
                                        <p:cTn id="5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Method</a:t>
            </a:r>
            <a:endParaRPr lang="en-US" dirty="0"/>
          </a:p>
        </p:txBody>
      </p:sp>
      <p:sp>
        <p:nvSpPr>
          <p:cNvPr id="3" name="Content Placeholder 2"/>
          <p:cNvSpPr>
            <a:spLocks noGrp="1"/>
          </p:cNvSpPr>
          <p:nvPr>
            <p:ph idx="1"/>
          </p:nvPr>
        </p:nvSpPr>
        <p:spPr>
          <a:xfrm>
            <a:off x="0" y="1600200"/>
            <a:ext cx="9144000" cy="4525963"/>
          </a:xfrm>
        </p:spPr>
        <p:txBody>
          <a:bodyPr>
            <a:normAutofit/>
          </a:bodyPr>
          <a:lstStyle/>
          <a:p>
            <a:r>
              <a:rPr lang="en-US" sz="5400" dirty="0" smtClean="0">
                <a:hlinkClick r:id="rId2" action="ppaction://hlinkfile"/>
              </a:rPr>
              <a:t>Scientific Method Handout</a:t>
            </a:r>
            <a:endParaRPr lang="en-US" sz="5400" dirty="0" smtClean="0"/>
          </a:p>
          <a:p>
            <a:endParaRPr lang="en-US" sz="5400" dirty="0"/>
          </a:p>
          <a:p>
            <a:pPr lvl="4"/>
            <a:r>
              <a:rPr lang="en-US" sz="4000" dirty="0" smtClean="0"/>
              <a:t>Do NOT memorize the chart</a:t>
            </a:r>
          </a:p>
          <a:p>
            <a:pPr lvl="4"/>
            <a:r>
              <a:rPr lang="en-US" sz="4000" dirty="0" smtClean="0"/>
              <a:t>Understand the process/steps</a:t>
            </a:r>
            <a:endParaRPr lang="en-US" sz="40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re sig fig practice.bmp"/>
          <p:cNvPicPr>
            <a:picLocks noChangeAspect="1"/>
          </p:cNvPicPr>
          <p:nvPr/>
        </p:nvPicPr>
        <p:blipFill>
          <a:blip r:embed="rId2" cstate="print"/>
          <a:stretch>
            <a:fillRect/>
          </a:stretch>
        </p:blipFill>
        <p:spPr>
          <a:xfrm>
            <a:off x="0" y="0"/>
            <a:ext cx="9144000" cy="6858000"/>
          </a:xfrm>
          <a:prstGeom prst="rect">
            <a:avLst/>
          </a:prstGeom>
        </p:spPr>
      </p:pic>
      <p:sp>
        <p:nvSpPr>
          <p:cNvPr id="3" name="Rounded Rectangle 2"/>
          <p:cNvSpPr/>
          <p:nvPr/>
        </p:nvSpPr>
        <p:spPr>
          <a:xfrm>
            <a:off x="152400" y="2514600"/>
            <a:ext cx="1752600" cy="838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2514600" y="2438400"/>
            <a:ext cx="1295400" cy="990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00600" y="2438400"/>
            <a:ext cx="129540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934200" y="2438400"/>
            <a:ext cx="1371600" cy="990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04800" y="4800600"/>
            <a:ext cx="14478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514600" y="4800600"/>
            <a:ext cx="14478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724400" y="4800600"/>
            <a:ext cx="1371600" cy="1143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934200" y="4800600"/>
            <a:ext cx="12954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3"/>
                                        </p:tgtEl>
                                        <p:attrNameLst>
                                          <p:attrName>ppt_x</p:attrName>
                                        </p:attrNameLst>
                                      </p:cBhvr>
                                      <p:tavLst>
                                        <p:tav tm="0">
                                          <p:val>
                                            <p:strVal val="ppt_x"/>
                                          </p:val>
                                        </p:tav>
                                        <p:tav tm="100000">
                                          <p:val>
                                            <p:strVal val="ppt_x"/>
                                          </p:val>
                                        </p:tav>
                                      </p:tavLst>
                                    </p:anim>
                                    <p:anim calcmode="lin" valueType="num">
                                      <p:cBhvr additive="base">
                                        <p:cTn id="7" dur="500"/>
                                        <p:tgtEl>
                                          <p:spTgt spid="3"/>
                                        </p:tgtEl>
                                        <p:attrNameLst>
                                          <p:attrName>ppt_y</p:attrName>
                                        </p:attrNameLst>
                                      </p:cBhvr>
                                      <p:tavLst>
                                        <p:tav tm="0">
                                          <p:val>
                                            <p:strVal val="ppt_y"/>
                                          </p:val>
                                        </p:tav>
                                        <p:tav tm="100000">
                                          <p:val>
                                            <p:strVal val="1+ppt_h/2"/>
                                          </p:val>
                                        </p:tav>
                                      </p:tavLst>
                                    </p:anim>
                                    <p:set>
                                      <p:cBhvr>
                                        <p:cTn id="8" dur="1" fill="hold">
                                          <p:stCondLst>
                                            <p:cond delay="499"/>
                                          </p:stCondLst>
                                        </p:cTn>
                                        <p:tgtEl>
                                          <p:spTgt spid="3"/>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5"/>
                                        </p:tgtEl>
                                        <p:attrNameLst>
                                          <p:attrName>ppt_x</p:attrName>
                                        </p:attrNameLst>
                                      </p:cBhvr>
                                      <p:tavLst>
                                        <p:tav tm="0">
                                          <p:val>
                                            <p:strVal val="ppt_x"/>
                                          </p:val>
                                        </p:tav>
                                        <p:tav tm="100000">
                                          <p:val>
                                            <p:strVal val="ppt_x"/>
                                          </p:val>
                                        </p:tav>
                                      </p:tavLst>
                                    </p:anim>
                                    <p:anim calcmode="lin" valueType="num">
                                      <p:cBhvr additive="base">
                                        <p:cTn id="19" dur="500"/>
                                        <p:tgtEl>
                                          <p:spTgt spid="5"/>
                                        </p:tgtEl>
                                        <p:attrNameLst>
                                          <p:attrName>ppt_y</p:attrName>
                                        </p:attrNameLst>
                                      </p:cBhvr>
                                      <p:tavLst>
                                        <p:tav tm="0">
                                          <p:val>
                                            <p:strVal val="ppt_y"/>
                                          </p:val>
                                        </p:tav>
                                        <p:tav tm="100000">
                                          <p:val>
                                            <p:strVal val="1+ppt_h/2"/>
                                          </p:val>
                                        </p:tav>
                                      </p:tavLst>
                                    </p:anim>
                                    <p:set>
                                      <p:cBhvr>
                                        <p:cTn id="20" dur="1" fill="hold">
                                          <p:stCondLst>
                                            <p:cond delay="499"/>
                                          </p:stCondLst>
                                        </p:cTn>
                                        <p:tgtEl>
                                          <p:spTgt spid="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0" nodeType="clickEffect">
                                  <p:stCondLst>
                                    <p:cond delay="0"/>
                                  </p:stCondLst>
                                  <p:childTnLst>
                                    <p:anim calcmode="lin" valueType="num">
                                      <p:cBhvr additive="base">
                                        <p:cTn id="24" dur="500"/>
                                        <p:tgtEl>
                                          <p:spTgt spid="6"/>
                                        </p:tgtEl>
                                        <p:attrNameLst>
                                          <p:attrName>ppt_x</p:attrName>
                                        </p:attrNameLst>
                                      </p:cBhvr>
                                      <p:tavLst>
                                        <p:tav tm="0">
                                          <p:val>
                                            <p:strVal val="ppt_x"/>
                                          </p:val>
                                        </p:tav>
                                        <p:tav tm="100000">
                                          <p:val>
                                            <p:strVal val="ppt_x"/>
                                          </p:val>
                                        </p:tav>
                                      </p:tavLst>
                                    </p:anim>
                                    <p:anim calcmode="lin" valueType="num">
                                      <p:cBhvr additive="base">
                                        <p:cTn id="25" dur="500"/>
                                        <p:tgtEl>
                                          <p:spTgt spid="6"/>
                                        </p:tgtEl>
                                        <p:attrNameLst>
                                          <p:attrName>ppt_y</p:attrName>
                                        </p:attrNameLst>
                                      </p:cBhvr>
                                      <p:tavLst>
                                        <p:tav tm="0">
                                          <p:val>
                                            <p:strVal val="ppt_y"/>
                                          </p:val>
                                        </p:tav>
                                        <p:tav tm="100000">
                                          <p:val>
                                            <p:strVal val="1+ppt_h/2"/>
                                          </p:val>
                                        </p:tav>
                                      </p:tavLst>
                                    </p:anim>
                                    <p:set>
                                      <p:cBhvr>
                                        <p:cTn id="26" dur="1" fill="hold">
                                          <p:stCondLst>
                                            <p:cond delay="499"/>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grpId="0" nodeType="clickEffect">
                                  <p:stCondLst>
                                    <p:cond delay="0"/>
                                  </p:stCondLst>
                                  <p:childTnLst>
                                    <p:anim calcmode="lin" valueType="num">
                                      <p:cBhvr additive="base">
                                        <p:cTn id="30" dur="500"/>
                                        <p:tgtEl>
                                          <p:spTgt spid="7"/>
                                        </p:tgtEl>
                                        <p:attrNameLst>
                                          <p:attrName>ppt_x</p:attrName>
                                        </p:attrNameLst>
                                      </p:cBhvr>
                                      <p:tavLst>
                                        <p:tav tm="0">
                                          <p:val>
                                            <p:strVal val="ppt_x"/>
                                          </p:val>
                                        </p:tav>
                                        <p:tav tm="100000">
                                          <p:val>
                                            <p:strVal val="ppt_x"/>
                                          </p:val>
                                        </p:tav>
                                      </p:tavLst>
                                    </p:anim>
                                    <p:anim calcmode="lin" valueType="num">
                                      <p:cBhvr additive="base">
                                        <p:cTn id="31" dur="500"/>
                                        <p:tgtEl>
                                          <p:spTgt spid="7"/>
                                        </p:tgtEl>
                                        <p:attrNameLst>
                                          <p:attrName>ppt_y</p:attrName>
                                        </p:attrNameLst>
                                      </p:cBhvr>
                                      <p:tavLst>
                                        <p:tav tm="0">
                                          <p:val>
                                            <p:strVal val="ppt_y"/>
                                          </p:val>
                                        </p:tav>
                                        <p:tav tm="100000">
                                          <p:val>
                                            <p:strVal val="1+ppt_h/2"/>
                                          </p:val>
                                        </p:tav>
                                      </p:tavLst>
                                    </p:anim>
                                    <p:set>
                                      <p:cBhvr>
                                        <p:cTn id="32" dur="1" fill="hold">
                                          <p:stCondLst>
                                            <p:cond delay="499"/>
                                          </p:stCondLst>
                                        </p:cTn>
                                        <p:tgtEl>
                                          <p:spTgt spid="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 presetClass="exit" presetSubtype="4" fill="hold" grpId="0" nodeType="clickEffect">
                                  <p:stCondLst>
                                    <p:cond delay="0"/>
                                  </p:stCondLst>
                                  <p:childTnLst>
                                    <p:anim calcmode="lin" valueType="num">
                                      <p:cBhvr additive="base">
                                        <p:cTn id="36" dur="500"/>
                                        <p:tgtEl>
                                          <p:spTgt spid="8"/>
                                        </p:tgtEl>
                                        <p:attrNameLst>
                                          <p:attrName>ppt_x</p:attrName>
                                        </p:attrNameLst>
                                      </p:cBhvr>
                                      <p:tavLst>
                                        <p:tav tm="0">
                                          <p:val>
                                            <p:strVal val="ppt_x"/>
                                          </p:val>
                                        </p:tav>
                                        <p:tav tm="100000">
                                          <p:val>
                                            <p:strVal val="ppt_x"/>
                                          </p:val>
                                        </p:tav>
                                      </p:tavLst>
                                    </p:anim>
                                    <p:anim calcmode="lin" valueType="num">
                                      <p:cBhvr additive="base">
                                        <p:cTn id="37" dur="500"/>
                                        <p:tgtEl>
                                          <p:spTgt spid="8"/>
                                        </p:tgtEl>
                                        <p:attrNameLst>
                                          <p:attrName>ppt_y</p:attrName>
                                        </p:attrNameLst>
                                      </p:cBhvr>
                                      <p:tavLst>
                                        <p:tav tm="0">
                                          <p:val>
                                            <p:strVal val="ppt_y"/>
                                          </p:val>
                                        </p:tav>
                                        <p:tav tm="100000">
                                          <p:val>
                                            <p:strVal val="1+ppt_h/2"/>
                                          </p:val>
                                        </p:tav>
                                      </p:tavLst>
                                    </p:anim>
                                    <p:set>
                                      <p:cBhvr>
                                        <p:cTn id="38" dur="1" fill="hold">
                                          <p:stCondLst>
                                            <p:cond delay="499"/>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grpId="0" nodeType="clickEffect">
                                  <p:stCondLst>
                                    <p:cond delay="0"/>
                                  </p:stCondLst>
                                  <p:childTnLst>
                                    <p:anim calcmode="lin" valueType="num">
                                      <p:cBhvr additive="base">
                                        <p:cTn id="42" dur="500"/>
                                        <p:tgtEl>
                                          <p:spTgt spid="9"/>
                                        </p:tgtEl>
                                        <p:attrNameLst>
                                          <p:attrName>ppt_x</p:attrName>
                                        </p:attrNameLst>
                                      </p:cBhvr>
                                      <p:tavLst>
                                        <p:tav tm="0">
                                          <p:val>
                                            <p:strVal val="ppt_x"/>
                                          </p:val>
                                        </p:tav>
                                        <p:tav tm="100000">
                                          <p:val>
                                            <p:strVal val="ppt_x"/>
                                          </p:val>
                                        </p:tav>
                                      </p:tavLst>
                                    </p:anim>
                                    <p:anim calcmode="lin" valueType="num">
                                      <p:cBhvr additive="base">
                                        <p:cTn id="43" dur="500"/>
                                        <p:tgtEl>
                                          <p:spTgt spid="9"/>
                                        </p:tgtEl>
                                        <p:attrNameLst>
                                          <p:attrName>ppt_y</p:attrName>
                                        </p:attrNameLst>
                                      </p:cBhvr>
                                      <p:tavLst>
                                        <p:tav tm="0">
                                          <p:val>
                                            <p:strVal val="ppt_y"/>
                                          </p:val>
                                        </p:tav>
                                        <p:tav tm="100000">
                                          <p:val>
                                            <p:strVal val="1+ppt_h/2"/>
                                          </p:val>
                                        </p:tav>
                                      </p:tavLst>
                                    </p:anim>
                                    <p:set>
                                      <p:cBhvr>
                                        <p:cTn id="44" dur="1" fill="hold">
                                          <p:stCondLst>
                                            <p:cond delay="499"/>
                                          </p:stCondLst>
                                        </p:cTn>
                                        <p:tgtEl>
                                          <p:spTgt spid="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0" nodeType="clickEffect">
                                  <p:stCondLst>
                                    <p:cond delay="0"/>
                                  </p:stCondLst>
                                  <p:childTnLst>
                                    <p:anim calcmode="lin" valueType="num">
                                      <p:cBhvr additive="base">
                                        <p:cTn id="48" dur="500"/>
                                        <p:tgtEl>
                                          <p:spTgt spid="10"/>
                                        </p:tgtEl>
                                        <p:attrNameLst>
                                          <p:attrName>ppt_x</p:attrName>
                                        </p:attrNameLst>
                                      </p:cBhvr>
                                      <p:tavLst>
                                        <p:tav tm="0">
                                          <p:val>
                                            <p:strVal val="ppt_x"/>
                                          </p:val>
                                        </p:tav>
                                        <p:tav tm="100000">
                                          <p:val>
                                            <p:strVal val="ppt_x"/>
                                          </p:val>
                                        </p:tav>
                                      </p:tavLst>
                                    </p:anim>
                                    <p:anim calcmode="lin" valueType="num">
                                      <p:cBhvr additive="base">
                                        <p:cTn id="49" dur="500"/>
                                        <p:tgtEl>
                                          <p:spTgt spid="10"/>
                                        </p:tgtEl>
                                        <p:attrNameLst>
                                          <p:attrName>ppt_y</p:attrName>
                                        </p:attrNameLst>
                                      </p:cBhvr>
                                      <p:tavLst>
                                        <p:tav tm="0">
                                          <p:val>
                                            <p:strVal val="ppt_y"/>
                                          </p:val>
                                        </p:tav>
                                        <p:tav tm="100000">
                                          <p:val>
                                            <p:strVal val="1+ppt_h/2"/>
                                          </p:val>
                                        </p:tav>
                                      </p:tavLst>
                                    </p:anim>
                                    <p:set>
                                      <p:cBhvr>
                                        <p:cTn id="50"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Chapter 1 and 2</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Features of Experimental Design</a:t>
            </a:r>
            <a:endParaRPr lang="en-US" dirty="0"/>
          </a:p>
        </p:txBody>
      </p:sp>
      <p:sp>
        <p:nvSpPr>
          <p:cNvPr id="3" name="Content Placeholder 2"/>
          <p:cNvSpPr>
            <a:spLocks noGrp="1"/>
          </p:cNvSpPr>
          <p:nvPr>
            <p:ph idx="1"/>
          </p:nvPr>
        </p:nvSpPr>
        <p:spPr>
          <a:xfrm>
            <a:off x="0" y="1371600"/>
            <a:ext cx="9144000" cy="5105400"/>
          </a:xfrm>
        </p:spPr>
        <p:txBody>
          <a:bodyPr>
            <a:noAutofit/>
          </a:bodyPr>
          <a:lstStyle/>
          <a:p>
            <a:r>
              <a:rPr lang="en-US" sz="4000" dirty="0" smtClean="0"/>
              <a:t>Control</a:t>
            </a:r>
          </a:p>
          <a:p>
            <a:pPr lvl="4"/>
            <a:r>
              <a:rPr lang="en-US" sz="2400" dirty="0"/>
              <a:t>The portion of the experiment that is not changed or altered, necessary to be able to see unexpected influences</a:t>
            </a:r>
          </a:p>
          <a:p>
            <a:pPr marL="457200" lvl="2">
              <a:lnSpc>
                <a:spcPts val="1250"/>
              </a:lnSpc>
              <a:buNone/>
            </a:pPr>
            <a:endParaRPr lang="en-US" sz="3200" dirty="0" smtClean="0"/>
          </a:p>
          <a:p>
            <a:r>
              <a:rPr lang="en-US" sz="4000" dirty="0" smtClean="0"/>
              <a:t>Independent Variable</a:t>
            </a:r>
          </a:p>
          <a:p>
            <a:pPr lvl="4"/>
            <a:r>
              <a:rPr lang="en-US" sz="2400" dirty="0" smtClean="0"/>
              <a:t>The factor being deliberately altered</a:t>
            </a:r>
          </a:p>
          <a:p>
            <a:pPr lvl="2">
              <a:lnSpc>
                <a:spcPts val="1250"/>
              </a:lnSpc>
              <a:buNone/>
            </a:pPr>
            <a:endParaRPr lang="en-US" sz="3200" dirty="0" smtClean="0"/>
          </a:p>
          <a:p>
            <a:r>
              <a:rPr lang="en-US" sz="4000" dirty="0" smtClean="0"/>
              <a:t>Dependent Variable</a:t>
            </a:r>
          </a:p>
          <a:p>
            <a:pPr lvl="4"/>
            <a:r>
              <a:rPr lang="en-US" sz="2400" dirty="0" smtClean="0"/>
              <a:t>The factor being measured to determine the results</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Experimental Design</a:t>
            </a:r>
            <a:endParaRPr lang="en-US" dirty="0"/>
          </a:p>
        </p:txBody>
      </p:sp>
      <p:sp>
        <p:nvSpPr>
          <p:cNvPr id="3" name="Content Placeholder 2"/>
          <p:cNvSpPr>
            <a:spLocks noGrp="1"/>
          </p:cNvSpPr>
          <p:nvPr>
            <p:ph idx="1"/>
          </p:nvPr>
        </p:nvSpPr>
        <p:spPr>
          <a:xfrm>
            <a:off x="304800" y="1143000"/>
            <a:ext cx="8839200" cy="5715000"/>
          </a:xfrm>
        </p:spPr>
        <p:txBody>
          <a:bodyPr/>
          <a:lstStyle/>
          <a:p>
            <a:pPr>
              <a:buNone/>
            </a:pPr>
            <a:r>
              <a:rPr lang="en-US" dirty="0" smtClean="0"/>
              <a:t>	Bean </a:t>
            </a:r>
            <a:r>
              <a:rPr lang="en-US" dirty="0"/>
              <a:t>plants were studied to examine the influence of a new fertilizer. One set of plants received no fertilizer, another set 1 lb per week and the other set 2 lbs per week of the new fertilizer. The height of the plants was recorded daily.</a:t>
            </a:r>
          </a:p>
          <a:p>
            <a:pPr>
              <a:buNone/>
            </a:pPr>
            <a:r>
              <a:rPr lang="en-US" dirty="0" smtClean="0"/>
              <a:t>Identify the:</a:t>
            </a:r>
          </a:p>
          <a:p>
            <a:pPr lvl="1">
              <a:buFont typeface="Wingdings" pitchFamily="2" charset="2"/>
              <a:buChar char="v"/>
            </a:pPr>
            <a:r>
              <a:rPr lang="en-US" dirty="0" smtClean="0"/>
              <a:t>Control- </a:t>
            </a:r>
            <a:endParaRPr lang="en-US" dirty="0"/>
          </a:p>
          <a:p>
            <a:pPr lvl="1">
              <a:buFont typeface="Wingdings" pitchFamily="2" charset="2"/>
              <a:buChar char="v"/>
            </a:pPr>
            <a:r>
              <a:rPr lang="en-US" dirty="0" smtClean="0"/>
              <a:t> Independent Variable- </a:t>
            </a:r>
          </a:p>
          <a:p>
            <a:pPr lvl="1">
              <a:buFont typeface="Wingdings" pitchFamily="2" charset="2"/>
              <a:buChar char="v"/>
            </a:pPr>
            <a:r>
              <a:rPr lang="en-US" dirty="0" smtClean="0"/>
              <a:t>Dependent Variable-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Scientific Method/Experimental Design Activity</a:t>
            </a:r>
            <a:endParaRPr lang="en-US" dirty="0"/>
          </a:p>
        </p:txBody>
      </p:sp>
      <p:sp>
        <p:nvSpPr>
          <p:cNvPr id="3" name="Content Placeholder 2"/>
          <p:cNvSpPr>
            <a:spLocks noGrp="1"/>
          </p:cNvSpPr>
          <p:nvPr>
            <p:ph idx="1"/>
          </p:nvPr>
        </p:nvSpPr>
        <p:spPr/>
        <p:txBody>
          <a:bodyPr/>
          <a:lstStyle/>
          <a:p>
            <a:r>
              <a:rPr lang="en-US" dirty="0" smtClean="0"/>
              <a:t>In Class Objective:</a:t>
            </a:r>
          </a:p>
          <a:p>
            <a:pPr lvl="2"/>
            <a:r>
              <a:rPr lang="en-US" dirty="0"/>
              <a:t>Identify the steps of the Scientific Method in a scenario </a:t>
            </a:r>
            <a:r>
              <a:rPr lang="en-US" dirty="0" smtClean="0"/>
              <a:t>description</a:t>
            </a:r>
          </a:p>
          <a:p>
            <a:pPr lvl="2"/>
            <a:r>
              <a:rPr lang="en-US" dirty="0" smtClean="0"/>
              <a:t>In partners (group of 3 only if necessary) </a:t>
            </a:r>
            <a:r>
              <a:rPr lang="en-US" dirty="0"/>
              <a:t>identify the steps of the scientific method and also identify the parts of a properly designed </a:t>
            </a:r>
            <a:r>
              <a:rPr lang="en-US" dirty="0" smtClean="0"/>
              <a:t>experiment</a:t>
            </a:r>
            <a:r>
              <a:rPr lang="en-US" dirty="0"/>
              <a:t> </a:t>
            </a:r>
            <a:r>
              <a:rPr lang="en-US" dirty="0" smtClean="0"/>
              <a:t>using the </a:t>
            </a:r>
          </a:p>
          <a:p>
            <a:pPr lvl="2">
              <a:buNone/>
            </a:pPr>
            <a:r>
              <a:rPr lang="en-US" dirty="0"/>
              <a:t>	</a:t>
            </a:r>
            <a:r>
              <a:rPr lang="en-US" dirty="0" smtClean="0"/>
              <a:t>“An Adventure with Peas” handout.</a:t>
            </a:r>
            <a:br>
              <a:rPr lang="en-US" dirty="0" smtClean="0"/>
            </a:br>
            <a:endParaRPr lang="en-US" dirty="0" smtClean="0"/>
          </a:p>
          <a:p>
            <a:pPr lvl="2">
              <a:buNone/>
            </a:pPr>
            <a:r>
              <a:rPr lang="en-US" dirty="0" smtClean="0">
                <a:hlinkClick r:id="rId2" action="ppaction://hlinkfile"/>
              </a:rPr>
              <a:t>An Adventure with Peas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508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1195</TotalTime>
  <Words>1543</Words>
  <Application>Microsoft Office PowerPoint</Application>
  <PresentationFormat>On-screen Show (4:3)</PresentationFormat>
  <Paragraphs>407</Paragraphs>
  <Slides>61</Slides>
  <Notes>2</Notes>
  <HiddenSlides>4</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61</vt:i4>
      </vt:variant>
    </vt:vector>
  </HeadingPairs>
  <TitlesOfParts>
    <vt:vector size="65" baseType="lpstr">
      <vt:lpstr>Office Theme</vt:lpstr>
      <vt:lpstr>Adobe Acrobat Document</vt:lpstr>
      <vt:lpstr>Equation</vt:lpstr>
      <vt:lpstr>Acrobat Document</vt:lpstr>
      <vt:lpstr>Chapter 1 and 2</vt:lpstr>
      <vt:lpstr>How to be successful in Chemistry!</vt:lpstr>
      <vt:lpstr>Lesson Objectives</vt:lpstr>
      <vt:lpstr>What is Chemistry?</vt:lpstr>
      <vt:lpstr>How do we study Matter?</vt:lpstr>
      <vt:lpstr>Scientific Method</vt:lpstr>
      <vt:lpstr>3 Features of Experimental Design</vt:lpstr>
      <vt:lpstr>Example of Experimental Design</vt:lpstr>
      <vt:lpstr>Scientific Method/Experimental Design Activity</vt:lpstr>
      <vt:lpstr>Assignment</vt:lpstr>
      <vt:lpstr>Objectives:</vt:lpstr>
      <vt:lpstr>Laws and Theories </vt:lpstr>
      <vt:lpstr>Types of Observations</vt:lpstr>
      <vt:lpstr>Types of Observations</vt:lpstr>
      <vt:lpstr>Practice</vt:lpstr>
      <vt:lpstr>More practice:  </vt:lpstr>
      <vt:lpstr>More practice:  </vt:lpstr>
      <vt:lpstr>Assignment</vt:lpstr>
      <vt:lpstr>In Class Assignment</vt:lpstr>
      <vt:lpstr>Objectives:</vt:lpstr>
      <vt:lpstr>Scientific Notation (Chapter2 Section1)</vt:lpstr>
      <vt:lpstr>Scientific Notation In Action</vt:lpstr>
      <vt:lpstr>Scientific Notation In Action</vt:lpstr>
      <vt:lpstr>Scientific Notation Practice  Express the following in Scientific Notation </vt:lpstr>
      <vt:lpstr>Scientific Notation Practice  Express the following in Ordinary Decimal Form </vt:lpstr>
      <vt:lpstr>Assignment</vt:lpstr>
      <vt:lpstr>Answers</vt:lpstr>
      <vt:lpstr>Objectives:</vt:lpstr>
      <vt:lpstr>Measurement</vt:lpstr>
      <vt:lpstr>Why are units necessary??</vt:lpstr>
      <vt:lpstr>Units</vt:lpstr>
      <vt:lpstr>International System</vt:lpstr>
      <vt:lpstr>The Important SI Units  (Standard Units) </vt:lpstr>
      <vt:lpstr>The Metric System  </vt:lpstr>
      <vt:lpstr>Assignment</vt:lpstr>
      <vt:lpstr>Answers</vt:lpstr>
      <vt:lpstr>Objectives:</vt:lpstr>
      <vt:lpstr>How To Convert</vt:lpstr>
      <vt:lpstr>Conversion Factors</vt:lpstr>
      <vt:lpstr>Using Dimensional Analysis</vt:lpstr>
      <vt:lpstr>Using Dimensional Analysis</vt:lpstr>
      <vt:lpstr>Metric Conversions</vt:lpstr>
      <vt:lpstr>Assignment</vt:lpstr>
      <vt:lpstr>Answers</vt:lpstr>
      <vt:lpstr>Objectives:</vt:lpstr>
      <vt:lpstr>Density</vt:lpstr>
      <vt:lpstr>Measuring volume for Density calculations</vt:lpstr>
      <vt:lpstr>Slide 48</vt:lpstr>
      <vt:lpstr>Really Interesting and Important</vt:lpstr>
      <vt:lpstr>Calculations using Density</vt:lpstr>
      <vt:lpstr>Assignment</vt:lpstr>
      <vt:lpstr>Temperature Conversion</vt:lpstr>
      <vt:lpstr>Slide 53</vt:lpstr>
      <vt:lpstr>Objectives:</vt:lpstr>
      <vt:lpstr>Specific Gravity</vt:lpstr>
      <vt:lpstr>Objectives:</vt:lpstr>
      <vt:lpstr>Uncertainty in Measurement</vt:lpstr>
      <vt:lpstr>Follow the rules:</vt:lpstr>
      <vt:lpstr>Slide 59</vt:lpstr>
      <vt:lpstr>Slide 60</vt:lpstr>
      <vt:lpstr>End of Chapter 1 and 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and 2</dc:title>
  <dc:creator>Teacher</dc:creator>
  <cp:lastModifiedBy>jennifer neiman</cp:lastModifiedBy>
  <cp:revision>65</cp:revision>
  <dcterms:created xsi:type="dcterms:W3CDTF">2012-08-22T13:08:32Z</dcterms:created>
  <dcterms:modified xsi:type="dcterms:W3CDTF">2012-09-11T01:34:41Z</dcterms:modified>
</cp:coreProperties>
</file>